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4" r:id="rId19"/>
    <p:sldId id="275" r:id="rId20"/>
    <p:sldId id="276" r:id="rId21"/>
    <p:sldId id="277" r:id="rId22"/>
    <p:sldId id="278" r:id="rId23"/>
    <p:sldId id="273"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0" d="100"/>
          <a:sy n="80" d="100"/>
        </p:scale>
        <p:origin x="68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2691A-49BD-4D06-9896-D29AA602E22F}" type="datetimeFigureOut">
              <a:rPr lang="ru-RU" smtClean="0"/>
              <a:t>17.11.2024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56D86-9AB8-47EF-843D-CC43BC62D6E7}" type="slidenum">
              <a:rPr lang="ru-RU" smtClean="0"/>
              <a:t>‹#›</a:t>
            </a:fld>
            <a:endParaRPr lang="ru-RU"/>
          </a:p>
        </p:txBody>
      </p:sp>
    </p:spTree>
    <p:extLst>
      <p:ext uri="{BB962C8B-B14F-4D97-AF65-F5344CB8AC3E}">
        <p14:creationId xmlns:p14="http://schemas.microsoft.com/office/powerpoint/2010/main" val="298017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3</a:t>
            </a:fld>
            <a:endParaRPr lang="ru-RU"/>
          </a:p>
        </p:txBody>
      </p:sp>
    </p:spTree>
    <p:extLst>
      <p:ext uri="{BB962C8B-B14F-4D97-AF65-F5344CB8AC3E}">
        <p14:creationId xmlns:p14="http://schemas.microsoft.com/office/powerpoint/2010/main" val="4010575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15</a:t>
            </a:fld>
            <a:endParaRPr lang="ru-RU"/>
          </a:p>
        </p:txBody>
      </p:sp>
    </p:spTree>
    <p:extLst>
      <p:ext uri="{BB962C8B-B14F-4D97-AF65-F5344CB8AC3E}">
        <p14:creationId xmlns:p14="http://schemas.microsoft.com/office/powerpoint/2010/main" val="330949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16</a:t>
            </a:fld>
            <a:endParaRPr lang="ru-RU"/>
          </a:p>
        </p:txBody>
      </p:sp>
    </p:spTree>
    <p:extLst>
      <p:ext uri="{BB962C8B-B14F-4D97-AF65-F5344CB8AC3E}">
        <p14:creationId xmlns:p14="http://schemas.microsoft.com/office/powerpoint/2010/main" val="155839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17</a:t>
            </a:fld>
            <a:endParaRPr lang="ru-RU"/>
          </a:p>
        </p:txBody>
      </p:sp>
    </p:spTree>
    <p:extLst>
      <p:ext uri="{BB962C8B-B14F-4D97-AF65-F5344CB8AC3E}">
        <p14:creationId xmlns:p14="http://schemas.microsoft.com/office/powerpoint/2010/main" val="1793188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18</a:t>
            </a:fld>
            <a:endParaRPr lang="ru-RU"/>
          </a:p>
        </p:txBody>
      </p:sp>
    </p:spTree>
    <p:extLst>
      <p:ext uri="{BB962C8B-B14F-4D97-AF65-F5344CB8AC3E}">
        <p14:creationId xmlns:p14="http://schemas.microsoft.com/office/powerpoint/2010/main" val="33809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20</a:t>
            </a:fld>
            <a:endParaRPr lang="ru-RU"/>
          </a:p>
        </p:txBody>
      </p:sp>
    </p:spTree>
    <p:extLst>
      <p:ext uri="{BB962C8B-B14F-4D97-AF65-F5344CB8AC3E}">
        <p14:creationId xmlns:p14="http://schemas.microsoft.com/office/powerpoint/2010/main" val="242895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21</a:t>
            </a:fld>
            <a:endParaRPr lang="ru-RU"/>
          </a:p>
        </p:txBody>
      </p:sp>
    </p:spTree>
    <p:extLst>
      <p:ext uri="{BB962C8B-B14F-4D97-AF65-F5344CB8AC3E}">
        <p14:creationId xmlns:p14="http://schemas.microsoft.com/office/powerpoint/2010/main" val="95495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22</a:t>
            </a:fld>
            <a:endParaRPr lang="ru-RU"/>
          </a:p>
        </p:txBody>
      </p:sp>
    </p:spTree>
    <p:extLst>
      <p:ext uri="{BB962C8B-B14F-4D97-AF65-F5344CB8AC3E}">
        <p14:creationId xmlns:p14="http://schemas.microsoft.com/office/powerpoint/2010/main" val="129406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4</a:t>
            </a:fld>
            <a:endParaRPr lang="ru-RU"/>
          </a:p>
        </p:txBody>
      </p:sp>
    </p:spTree>
    <p:extLst>
      <p:ext uri="{BB962C8B-B14F-4D97-AF65-F5344CB8AC3E}">
        <p14:creationId xmlns:p14="http://schemas.microsoft.com/office/powerpoint/2010/main" val="2584435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6</a:t>
            </a:fld>
            <a:endParaRPr lang="ru-RU"/>
          </a:p>
        </p:txBody>
      </p:sp>
    </p:spTree>
    <p:extLst>
      <p:ext uri="{BB962C8B-B14F-4D97-AF65-F5344CB8AC3E}">
        <p14:creationId xmlns:p14="http://schemas.microsoft.com/office/powerpoint/2010/main" val="317841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7</a:t>
            </a:fld>
            <a:endParaRPr lang="ru-RU"/>
          </a:p>
        </p:txBody>
      </p:sp>
    </p:spTree>
    <p:extLst>
      <p:ext uri="{BB962C8B-B14F-4D97-AF65-F5344CB8AC3E}">
        <p14:creationId xmlns:p14="http://schemas.microsoft.com/office/powerpoint/2010/main" val="994636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8</a:t>
            </a:fld>
            <a:endParaRPr lang="ru-RU"/>
          </a:p>
        </p:txBody>
      </p:sp>
    </p:spTree>
    <p:extLst>
      <p:ext uri="{BB962C8B-B14F-4D97-AF65-F5344CB8AC3E}">
        <p14:creationId xmlns:p14="http://schemas.microsoft.com/office/powerpoint/2010/main" val="115558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9</a:t>
            </a:fld>
            <a:endParaRPr lang="ru-RU"/>
          </a:p>
        </p:txBody>
      </p:sp>
    </p:spTree>
    <p:extLst>
      <p:ext uri="{BB962C8B-B14F-4D97-AF65-F5344CB8AC3E}">
        <p14:creationId xmlns:p14="http://schemas.microsoft.com/office/powerpoint/2010/main" val="209486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10</a:t>
            </a:fld>
            <a:endParaRPr lang="ru-RU"/>
          </a:p>
        </p:txBody>
      </p:sp>
    </p:spTree>
    <p:extLst>
      <p:ext uri="{BB962C8B-B14F-4D97-AF65-F5344CB8AC3E}">
        <p14:creationId xmlns:p14="http://schemas.microsoft.com/office/powerpoint/2010/main" val="1837865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11</a:t>
            </a:fld>
            <a:endParaRPr lang="ru-RU"/>
          </a:p>
        </p:txBody>
      </p:sp>
    </p:spTree>
    <p:extLst>
      <p:ext uri="{BB962C8B-B14F-4D97-AF65-F5344CB8AC3E}">
        <p14:creationId xmlns:p14="http://schemas.microsoft.com/office/powerpoint/2010/main" val="1969385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12</a:t>
            </a:fld>
            <a:endParaRPr lang="ru-RU"/>
          </a:p>
        </p:txBody>
      </p:sp>
    </p:spTree>
    <p:extLst>
      <p:ext uri="{BB962C8B-B14F-4D97-AF65-F5344CB8AC3E}">
        <p14:creationId xmlns:p14="http://schemas.microsoft.com/office/powerpoint/2010/main" val="405424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6363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51510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216396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92558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7289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36EBD76-8DD5-4E18-9385-397BC5B85000}" type="datetimeFigureOut">
              <a:rPr lang="ru-RU" smtClean="0"/>
              <a:t>17.11.2024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55613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36EBD76-8DD5-4E18-9385-397BC5B85000}" type="datetimeFigureOut">
              <a:rPr lang="ru-RU" smtClean="0"/>
              <a:t>17.11.2024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76450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36EBD76-8DD5-4E18-9385-397BC5B85000}" type="datetimeFigureOut">
              <a:rPr lang="ru-RU" smtClean="0"/>
              <a:t>17.11.2024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36504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36EBD76-8DD5-4E18-9385-397BC5B85000}" type="datetimeFigureOut">
              <a:rPr lang="ru-RU" smtClean="0"/>
              <a:t>17.11.2024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5755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36EBD76-8DD5-4E18-9385-397BC5B85000}" type="datetimeFigureOut">
              <a:rPr lang="ru-RU" smtClean="0"/>
              <a:t>17.11.2024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50394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36EBD76-8DD5-4E18-9385-397BC5B85000}" type="datetimeFigureOut">
              <a:rPr lang="ru-RU" smtClean="0"/>
              <a:t>17.11.2024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00397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EBD76-8DD5-4E18-9385-397BC5B85000}" type="datetimeFigureOut">
              <a:rPr lang="ru-RU" smtClean="0"/>
              <a:t>17.11.2024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D6F50-7104-4885-B7F8-43221D175D56}" type="slidenum">
              <a:rPr lang="ru-RU" smtClean="0"/>
              <a:t>‹#›</a:t>
            </a:fld>
            <a:endParaRPr lang="ru-RU"/>
          </a:p>
        </p:txBody>
      </p:sp>
    </p:spTree>
    <p:extLst>
      <p:ext uri="{BB962C8B-B14F-4D97-AF65-F5344CB8AC3E}">
        <p14:creationId xmlns:p14="http://schemas.microsoft.com/office/powerpoint/2010/main" val="1150733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2259107"/>
            <a:ext cx="9144000" cy="1914525"/>
          </a:xfrm>
        </p:spPr>
        <p:txBody>
          <a:bodyPr>
            <a:normAutofit/>
          </a:bodyPr>
          <a:lstStyle/>
          <a:p>
            <a:r>
              <a:rPr lang="ru-RU" sz="5400" b="1" dirty="0" smtClean="0">
                <a:latin typeface="Times New Roman" panose="02020603050405020304" pitchFamily="18" charset="0"/>
                <a:cs typeface="Times New Roman" panose="02020603050405020304" pitchFamily="18" charset="0"/>
              </a:rPr>
              <a:t>Методологии</a:t>
            </a:r>
            <a:br>
              <a:rPr lang="ru-RU" sz="5400" b="1" dirty="0" smtClean="0">
                <a:latin typeface="Times New Roman" panose="02020603050405020304" pitchFamily="18" charset="0"/>
                <a:cs typeface="Times New Roman" panose="02020603050405020304" pitchFamily="18" charset="0"/>
              </a:rPr>
            </a:br>
            <a:r>
              <a:rPr lang="en-US" sz="5400" b="1" dirty="0" smtClean="0">
                <a:latin typeface="Times New Roman" panose="02020603050405020304" pitchFamily="18" charset="0"/>
                <a:cs typeface="Times New Roman" panose="02020603050405020304" pitchFamily="18" charset="0"/>
              </a:rPr>
              <a:t>Scrum</a:t>
            </a:r>
            <a:endParaRPr lang="ru-RU" sz="54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0" y="-1"/>
            <a:ext cx="409433" cy="3548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араллелограмм 3"/>
          <p:cNvSpPr/>
          <p:nvPr/>
        </p:nvSpPr>
        <p:spPr>
          <a:xfrm flipH="1">
            <a:off x="0" y="0"/>
            <a:ext cx="7574280" cy="354842"/>
          </a:xfrm>
          <a:prstGeom prst="parallelogram">
            <a:avLst>
              <a:gd name="adj" fmla="val 7685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араллелограмм 6"/>
          <p:cNvSpPr/>
          <p:nvPr/>
        </p:nvSpPr>
        <p:spPr>
          <a:xfrm flipH="1">
            <a:off x="5295326" y="1"/>
            <a:ext cx="7301557" cy="734799"/>
          </a:xfrm>
          <a:prstGeom prst="parallelogram">
            <a:avLst>
              <a:gd name="adj" fmla="val 49706"/>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араллелограмм 7"/>
          <p:cNvSpPr/>
          <p:nvPr/>
        </p:nvSpPr>
        <p:spPr>
          <a:xfrm flipH="1">
            <a:off x="-808178" y="5697940"/>
            <a:ext cx="11708190" cy="1160060"/>
          </a:xfrm>
          <a:prstGeom prst="parallelogram">
            <a:avLst>
              <a:gd name="adj" fmla="val 6735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flipH="1">
            <a:off x="-808179" y="5207710"/>
            <a:ext cx="5159537" cy="1247681"/>
          </a:xfrm>
          <a:prstGeom prst="parallelogram">
            <a:avLst>
              <a:gd name="adj" fmla="val 49706"/>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1616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79832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Спиральная (</a:t>
            </a:r>
            <a:r>
              <a:rPr lang="de-DE" b="1" dirty="0" smtClean="0">
                <a:latin typeface="Times New Roman" panose="02020603050405020304" pitchFamily="18" charset="0"/>
                <a:cs typeface="Times New Roman" panose="02020603050405020304" pitchFamily="18" charset="0"/>
              </a:rPr>
              <a:t>Spiral</a:t>
            </a:r>
            <a:r>
              <a:rPr lang="en-US" b="1" dirty="0" smtClean="0">
                <a:latin typeface="Times New Roman" panose="02020603050405020304" pitchFamily="18" charset="0"/>
                <a:cs typeface="Times New Roman" panose="02020603050405020304" pitchFamily="18" charset="0"/>
              </a:rPr>
              <a:t>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081159"/>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684796" y="337085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Добавляется этап анализа рисков.</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5"/>
            <a:ext cx="4430850" cy="21409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00" indent="-457200" algn="just">
              <a:buAutoNum type="arabicPeriod"/>
            </a:pPr>
            <a:r>
              <a:rPr lang="ru-RU" sz="2400" dirty="0" smtClean="0">
                <a:latin typeface="Times New Roman" panose="02020603050405020304" pitchFamily="18" charset="0"/>
                <a:cs typeface="Times New Roman" panose="02020603050405020304" pitchFamily="18" charset="0"/>
              </a:rPr>
              <a:t>Планирование</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Анализ рисков</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Разработка</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Оценка результата и переход к новому витку</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941" y="536622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40" y="4532172"/>
            <a:ext cx="4430850" cy="17138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использовать, когда есть какие-то критически важные бизнес-задачи, которые несут высокие </a:t>
            </a:r>
            <a:r>
              <a:rPr lang="ru-RU" sz="2400" dirty="0" err="1" smtClean="0">
                <a:latin typeface="Times New Roman" panose="02020603050405020304" pitchFamily="18" charset="0"/>
                <a:cs typeface="Times New Roman" panose="02020603050405020304" pitchFamily="18" charset="0"/>
              </a:rPr>
              <a:t>репутационные</a:t>
            </a:r>
            <a:r>
              <a:rPr lang="ru-RU" sz="2400" dirty="0" smtClean="0">
                <a:latin typeface="Times New Roman" panose="02020603050405020304" pitchFamily="18" charset="0"/>
                <a:cs typeface="Times New Roman" panose="02020603050405020304" pitchFamily="18" charset="0"/>
              </a:rPr>
              <a:t> риски.</a:t>
            </a:r>
            <a:endParaRPr lang="ru-RU" sz="3200" dirty="0">
              <a:latin typeface="Times New Roman" panose="02020603050405020304" pitchFamily="18" charset="0"/>
              <a:cs typeface="Times New Roman" panose="02020603050405020304" pitchFamily="18" charset="0"/>
            </a:endParaRPr>
          </a:p>
        </p:txBody>
      </p:sp>
      <p:pic>
        <p:nvPicPr>
          <p:cNvPr id="2052" name="Picture 4" descr="Pictur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8756" t="4910" r="8154"/>
          <a:stretch/>
        </p:blipFill>
        <p:spPr bwMode="auto">
          <a:xfrm>
            <a:off x="5889698" y="1538329"/>
            <a:ext cx="5591175" cy="45303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26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926542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Быстрая разработка приложений (</a:t>
            </a:r>
            <a:r>
              <a:rPr lang="en-US" b="1" dirty="0" smtClean="0">
                <a:latin typeface="Times New Roman" panose="02020603050405020304" pitchFamily="18" charset="0"/>
                <a:cs typeface="Times New Roman" panose="02020603050405020304" pitchFamily="18" charset="0"/>
              </a:rPr>
              <a:t>RAD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596793"/>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683013" y="198332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683014" y="297925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32040" y="1596793"/>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Высокая скорость, низкая стоимость, высокое качество.</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32040" y="2487657"/>
            <a:ext cx="4430850" cy="11057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Должна быть высококвалифицированная команда.</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4" y="4223411"/>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40" y="3674045"/>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Использование готовых решений, готовых библиотек, возможно готовый код.</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a:srcRect l="1981"/>
          <a:stretch/>
        </p:blipFill>
        <p:spPr>
          <a:xfrm>
            <a:off x="6035040" y="2121099"/>
            <a:ext cx="6071235" cy="3213566"/>
          </a:xfrm>
          <a:prstGeom prst="rect">
            <a:avLst/>
          </a:prstGeom>
          <a:ln>
            <a:noFill/>
          </a:ln>
          <a:effectLst>
            <a:outerShdw blurRad="292100" dist="139700" dir="2700000" algn="tl" rotWithShape="0">
              <a:srgbClr val="333333">
                <a:alpha val="65000"/>
              </a:srgbClr>
            </a:outerShdw>
          </a:effectLst>
        </p:spPr>
      </p:pic>
      <p:sp>
        <p:nvSpPr>
          <p:cNvPr id="17" name="Прямоугольник 16"/>
          <p:cNvSpPr>
            <a:spLocks/>
          </p:cNvSpPr>
          <p:nvPr/>
        </p:nvSpPr>
        <p:spPr>
          <a:xfrm rot="16200000">
            <a:off x="685969" y="51223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40" y="4908282"/>
            <a:ext cx="4430850" cy="473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Если проект простой – </a:t>
            </a:r>
            <a:r>
              <a:rPr lang="ru-RU" sz="2400" dirty="0" err="1" smtClean="0">
                <a:latin typeface="Times New Roman" panose="02020603050405020304" pitchFamily="18" charset="0"/>
                <a:cs typeface="Times New Roman" panose="02020603050405020304" pitchFamily="18" charset="0"/>
              </a:rPr>
              <a:t>ок</a:t>
            </a:r>
            <a:r>
              <a:rPr lang="ru-RU" sz="2400" dirty="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23" name="Прямоугольник 22"/>
          <p:cNvSpPr>
            <a:spLocks/>
          </p:cNvSpPr>
          <p:nvPr/>
        </p:nvSpPr>
        <p:spPr>
          <a:xfrm rot="16200000">
            <a:off x="685969" y="592910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Текст 11"/>
          <p:cNvSpPr txBox="1">
            <a:spLocks/>
          </p:cNvSpPr>
          <p:nvPr/>
        </p:nvSpPr>
        <p:spPr>
          <a:xfrm>
            <a:off x="1232040" y="5715032"/>
            <a:ext cx="4803000" cy="473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На мой взгляд почти нереализуемо</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932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8" y="611999"/>
            <a:ext cx="8379601"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Разработка через тестирование (</a:t>
            </a:r>
            <a:r>
              <a:rPr lang="en-US" b="1" dirty="0" smtClean="0">
                <a:latin typeface="Times New Roman" panose="02020603050405020304" pitchFamily="18" charset="0"/>
                <a:cs typeface="Times New Roman" panose="02020603050405020304" pitchFamily="18" charset="0"/>
              </a:rPr>
              <a:t>V-Model)</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7624650" y="1299465"/>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3" y="190452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302067"/>
            <a:ext cx="4430850" cy="12506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Идея </a:t>
            </a:r>
            <a:r>
              <a:rPr lang="en-US" sz="2400" dirty="0" smtClean="0">
                <a:latin typeface="Times New Roman" panose="02020603050405020304" pitchFamily="18" charset="0"/>
                <a:cs typeface="Times New Roman" panose="02020603050405020304" pitchFamily="18" charset="0"/>
              </a:rPr>
              <a:t>validation and verification</a:t>
            </a:r>
            <a:endParaRPr lang="ru-RU" sz="2400" dirty="0" smtClean="0">
              <a:latin typeface="Times New Roman" panose="02020603050405020304" pitchFamily="18" charset="0"/>
              <a:cs typeface="Times New Roman" panose="02020603050405020304" pitchFamily="18" charset="0"/>
            </a:endParaRPr>
          </a:p>
          <a:p>
            <a:pPr algn="just"/>
            <a:r>
              <a:rPr lang="ru-RU" sz="2400" dirty="0" smtClean="0">
                <a:latin typeface="Times New Roman" panose="02020603050405020304" pitchFamily="18" charset="0"/>
                <a:cs typeface="Times New Roman" panose="02020603050405020304" pitchFamily="18" charset="0"/>
              </a:rPr>
              <a:t>Доказательство соответствия с требованиями и правилами.</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38" y="2516587"/>
            <a:ext cx="4430850" cy="4462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Транспорт, медицина, банк</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3013" y="389962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663"/>
            <a:ext cx="4430850" cy="140226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Тестирование на каждом этапе.</a:t>
            </a:r>
          </a:p>
          <a:p>
            <a:pPr algn="just"/>
            <a:r>
              <a:rPr lang="ru-RU" sz="2400" dirty="0" smtClean="0">
                <a:latin typeface="Times New Roman" panose="02020603050405020304" pitchFamily="18" charset="0"/>
                <a:cs typeface="Times New Roman" panose="02020603050405020304" pitchFamily="18" charset="0"/>
              </a:rPr>
              <a:t>Нужны высококвалифицированные тестировщики.</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510486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232038" y="4892171"/>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Для малых и средних проектов.</a:t>
            </a:r>
            <a:endParaRPr lang="ru-RU" sz="32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3"/>
          <a:srcRect l="6298" t="4741" r="7651" b="6067"/>
          <a:stretch/>
        </p:blipFill>
        <p:spPr>
          <a:xfrm>
            <a:off x="5753100" y="1807826"/>
            <a:ext cx="5720619" cy="4236496"/>
          </a:xfrm>
          <a:prstGeom prst="rect">
            <a:avLst/>
          </a:prstGeom>
          <a:ln>
            <a:noFill/>
          </a:ln>
          <a:effectLst>
            <a:outerShdw blurRad="292100" dist="139700" dir="2700000" algn="tl" rotWithShape="0">
              <a:srgbClr val="333333">
                <a:alpha val="65000"/>
              </a:srgbClr>
            </a:outerShdw>
          </a:effectLst>
        </p:spPr>
      </p:pic>
      <p:sp>
        <p:nvSpPr>
          <p:cNvPr id="24" name="Прямоугольник 23"/>
          <p:cNvSpPr>
            <a:spLocks/>
          </p:cNvSpPr>
          <p:nvPr/>
        </p:nvSpPr>
        <p:spPr>
          <a:xfrm rot="16200000">
            <a:off x="683012" y="582261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1232038" y="5609919"/>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Ошибки очень дорого стоят.</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106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0" y="0"/>
            <a:ext cx="12192000" cy="6858001"/>
          </a:xfrm>
          <a:prstGeom prst="rect">
            <a:avLst/>
          </a:prstGeom>
          <a:gradFill>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Прямоугольник 16"/>
          <p:cNvSpPr>
            <a:spLocks/>
          </p:cNvSpPr>
          <p:nvPr/>
        </p:nvSpPr>
        <p:spPr>
          <a:xfrm>
            <a:off x="1099043" y="1068805"/>
            <a:ext cx="9969148" cy="4570740"/>
          </a:xfrm>
          <a:prstGeom prst="rect">
            <a:avLst/>
          </a:prstGeom>
          <a:solidFill>
            <a:schemeClr val="bg1">
              <a:lumMod val="85000"/>
              <a:alpha val="80000"/>
            </a:schemeClr>
          </a:solidFill>
          <a:ln w="762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
          <p:cNvSpPr>
            <a:spLocks noGrp="1"/>
          </p:cNvSpPr>
          <p:nvPr>
            <p:ph type="title"/>
          </p:nvPr>
        </p:nvSpPr>
        <p:spPr>
          <a:xfrm>
            <a:off x="1099043" y="1324819"/>
            <a:ext cx="9969148" cy="898993"/>
          </a:xfrm>
        </p:spPr>
        <p:txBody>
          <a:bodyPr>
            <a:noAutofit/>
          </a:bodyPr>
          <a:lstStyle/>
          <a:p>
            <a:pPr algn="ctr"/>
            <a:r>
              <a:rPr lang="ru-RU" sz="5400" dirty="0" smtClean="0">
                <a:latin typeface="Times New Roman" panose="02020603050405020304" pitchFamily="18" charset="0"/>
                <a:cs typeface="Times New Roman" panose="02020603050405020304" pitchFamily="18" charset="0"/>
              </a:rPr>
              <a:t>Выводы</a:t>
            </a:r>
            <a:endParaRPr lang="ru-RU" dirty="0">
              <a:latin typeface="Times New Roman" panose="02020603050405020304" pitchFamily="18" charset="0"/>
              <a:cs typeface="Times New Roman" panose="02020603050405020304" pitchFamily="18" charset="0"/>
            </a:endParaRPr>
          </a:p>
        </p:txBody>
      </p:sp>
      <p:sp>
        <p:nvSpPr>
          <p:cNvPr id="25" name="Объект 3"/>
          <p:cNvSpPr txBox="1">
            <a:spLocks/>
          </p:cNvSpPr>
          <p:nvPr/>
        </p:nvSpPr>
        <p:spPr>
          <a:xfrm>
            <a:off x="1781175" y="2223813"/>
            <a:ext cx="8629650" cy="33292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dirty="0" smtClean="0">
                <a:latin typeface="Times New Roman" panose="02020603050405020304" pitchFamily="18" charset="0"/>
                <a:cs typeface="Times New Roman" panose="02020603050405020304" pitchFamily="18" charset="0"/>
              </a:rPr>
              <a:t>Традиционные методологии об одном и том же. Шаги идут одни за другим. Ошибка стоит дорого, так как приходится начинать заново. Дорогое удовольствие нанимать при этом высококвалифицированных работников. Хорошо при четких требованиях, сроках, принципах разработки всех задач, стабильной команде. Они не умеют адаптироваться к изменяющимся реалиям. Актуальны сейчас до сих пор. </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65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saturation sat="45000"/>
                    </a14:imgEffect>
                  </a14:imgLayer>
                </a14:imgProps>
              </a:ext>
            </a:extLst>
          </a:blip>
          <a:stretch>
            <a:fillRect/>
          </a:stretch>
        </p:blipFill>
        <p:spPr>
          <a:xfrm>
            <a:off x="0" y="5819"/>
            <a:ext cx="12192000" cy="6852181"/>
          </a:xfrm>
          <a:prstGeom prst="rect">
            <a:avLst/>
          </a:prstGeom>
        </p:spPr>
      </p:pic>
      <p:sp>
        <p:nvSpPr>
          <p:cNvPr id="6" name="Прямоугольник 5"/>
          <p:cNvSpPr/>
          <p:nvPr/>
        </p:nvSpPr>
        <p:spPr>
          <a:xfrm>
            <a:off x="-3" y="0"/>
            <a:ext cx="12191999" cy="6866593"/>
          </a:xfrm>
          <a:prstGeom prst="rect">
            <a:avLst/>
          </a:prstGeom>
          <a:solidFill>
            <a:srgbClr val="7030A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Прямоугольник 6"/>
          <p:cNvSpPr/>
          <p:nvPr/>
        </p:nvSpPr>
        <p:spPr>
          <a:xfrm>
            <a:off x="1" y="3349409"/>
            <a:ext cx="12191999" cy="96921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 name="Заголовок 1"/>
          <p:cNvSpPr>
            <a:spLocks noGrp="1"/>
          </p:cNvSpPr>
          <p:nvPr>
            <p:ph type="title"/>
          </p:nvPr>
        </p:nvSpPr>
        <p:spPr>
          <a:xfrm>
            <a:off x="4" y="2973489"/>
            <a:ext cx="12191996" cy="1345132"/>
          </a:xfrm>
        </p:spPr>
        <p:txBody>
          <a:bodyPr>
            <a:normAutofit/>
          </a:bodyPr>
          <a:lstStyle/>
          <a:p>
            <a:pPr algn="ctr"/>
            <a:r>
              <a:rPr lang="ru-RU" sz="66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Гибкие методологии</a:t>
            </a:r>
            <a:endParaRPr lang="ru-RU"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2350276"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Agile</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5" name="Прямоугольник 14"/>
          <p:cNvSpPr>
            <a:spLocks/>
          </p:cNvSpPr>
          <p:nvPr/>
        </p:nvSpPr>
        <p:spPr>
          <a:xfrm rot="16200000">
            <a:off x="707655" y="286425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11"/>
          <p:cNvSpPr txBox="1">
            <a:spLocks/>
          </p:cNvSpPr>
          <p:nvPr/>
        </p:nvSpPr>
        <p:spPr>
          <a:xfrm>
            <a:off x="1256682" y="2504446"/>
            <a:ext cx="4430850" cy="7756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Нет правил. Нужно именно понимать саму философию.</a:t>
            </a:r>
          </a:p>
        </p:txBody>
      </p:sp>
      <p:sp>
        <p:nvSpPr>
          <p:cNvPr id="20" name="Прямоугольник 19"/>
          <p:cNvSpPr>
            <a:spLocks/>
          </p:cNvSpPr>
          <p:nvPr/>
        </p:nvSpPr>
        <p:spPr>
          <a:xfrm rot="16200000">
            <a:off x="707655" y="3698320"/>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1" y="3330280"/>
            <a:ext cx="4430850" cy="781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Придумал ее дядя Боб (Роберт Мартин)</a:t>
            </a:r>
            <a:endParaRPr lang="ru-RU" sz="3200" dirty="0">
              <a:latin typeface="Times New Roman" panose="02020603050405020304" pitchFamily="18" charset="0"/>
              <a:cs typeface="Times New Roman" panose="02020603050405020304" pitchFamily="18" charset="0"/>
            </a:endParaRPr>
          </a:p>
        </p:txBody>
      </p:sp>
      <p:pic>
        <p:nvPicPr>
          <p:cNvPr id="4098" name="Picture 2" descr="Pictur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224" t="28896" r="7622" b="15910"/>
          <a:stretch/>
        </p:blipFill>
        <p:spPr bwMode="auto">
          <a:xfrm>
            <a:off x="5687532" y="2793224"/>
            <a:ext cx="6483284" cy="1809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Текст 11"/>
          <p:cNvSpPr txBox="1">
            <a:spLocks/>
          </p:cNvSpPr>
          <p:nvPr/>
        </p:nvSpPr>
        <p:spPr>
          <a:xfrm>
            <a:off x="1108095" y="1354397"/>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solidFill>
                  <a:srgbClr val="7030A0"/>
                </a:solidFill>
                <a:latin typeface="Times New Roman" panose="02020603050405020304" pitchFamily="18" charset="0"/>
                <a:cs typeface="Times New Roman" panose="02020603050405020304" pitchFamily="18" charset="0"/>
              </a:rPr>
              <a:t>Философия и система ценностей, которой придерживается команда.</a:t>
            </a:r>
            <a:endParaRPr lang="ru-RU" sz="3200" dirty="0">
              <a:solidFill>
                <a:srgbClr val="7030A0"/>
              </a:solidFill>
              <a:latin typeface="Times New Roman" panose="02020603050405020304" pitchFamily="18" charset="0"/>
              <a:cs typeface="Times New Roman" panose="02020603050405020304" pitchFamily="18" charset="0"/>
            </a:endParaRPr>
          </a:p>
        </p:txBody>
      </p:sp>
      <p:sp>
        <p:nvSpPr>
          <p:cNvPr id="24" name="Текст 11"/>
          <p:cNvSpPr txBox="1">
            <a:spLocks/>
          </p:cNvSpPr>
          <p:nvPr/>
        </p:nvSpPr>
        <p:spPr>
          <a:xfrm>
            <a:off x="6096000" y="762000"/>
            <a:ext cx="5483999" cy="18464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«Когда вы поймете, что традиционной методологии вы не можете придерживаться и обратите внимание на </a:t>
            </a:r>
            <a:r>
              <a:rPr lang="en-US" sz="2400" dirty="0" smtClean="0">
                <a:latin typeface="Times New Roman" panose="02020603050405020304" pitchFamily="18" charset="0"/>
                <a:cs typeface="Times New Roman" panose="02020603050405020304" pitchFamily="18" charset="0"/>
              </a:rPr>
              <a:t>agile</a:t>
            </a:r>
            <a:r>
              <a:rPr lang="ru-RU" sz="2400" dirty="0" smtClean="0">
                <a:latin typeface="Times New Roman" panose="02020603050405020304" pitchFamily="18" charset="0"/>
                <a:cs typeface="Times New Roman" panose="02020603050405020304" pitchFamily="18" charset="0"/>
              </a:rPr>
              <a:t>, вы разочаруетесь, узнав, что там нет ответов на то, что вам делать».</a:t>
            </a:r>
            <a:endParaRPr lang="ru-RU" sz="3200" dirty="0">
              <a:latin typeface="Times New Roman" panose="02020603050405020304" pitchFamily="18" charset="0"/>
              <a:cs typeface="Times New Roman" panose="02020603050405020304" pitchFamily="18" charset="0"/>
            </a:endParaRPr>
          </a:p>
        </p:txBody>
      </p:sp>
      <p:sp>
        <p:nvSpPr>
          <p:cNvPr id="25" name="Текст 11"/>
          <p:cNvSpPr txBox="1">
            <a:spLocks/>
          </p:cNvSpPr>
          <p:nvPr/>
        </p:nvSpPr>
        <p:spPr>
          <a:xfrm>
            <a:off x="6096000" y="4902138"/>
            <a:ext cx="5483999" cy="1174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Говоря о гибких методологиях, почти всегда подразумевают </a:t>
            </a:r>
            <a:r>
              <a:rPr lang="en-US" sz="2400" dirty="0" smtClean="0">
                <a:latin typeface="Times New Roman" panose="02020603050405020304" pitchFamily="18" charset="0"/>
                <a:cs typeface="Times New Roman" panose="02020603050405020304" pitchFamily="18" charset="0"/>
              </a:rPr>
              <a:t>Agile</a:t>
            </a:r>
            <a:r>
              <a:rPr lang="ru-RU" sz="24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4"/>
          <a:stretch>
            <a:fillRect/>
          </a:stretch>
        </p:blipFill>
        <p:spPr>
          <a:xfrm>
            <a:off x="2367986" y="4083915"/>
            <a:ext cx="2047666" cy="2638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3428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0" y="0"/>
            <a:ext cx="12192000" cy="685799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Текст 11"/>
          <p:cNvSpPr>
            <a:spLocks noGrp="1"/>
          </p:cNvSpPr>
          <p:nvPr>
            <p:ph type="body" sz="half" idx="2"/>
          </p:nvPr>
        </p:nvSpPr>
        <p:spPr>
          <a:xfrm>
            <a:off x="1343025" y="209550"/>
            <a:ext cx="10848977" cy="6648449"/>
          </a:xfrm>
        </p:spPr>
        <p:txBody>
          <a:bodyPr>
            <a:noAutofit/>
          </a:bodyPr>
          <a:lstStyle/>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Наивысшим приоритетом для нас является удовлетворение потребностей заказчика, благодаря регулярной и ранней поставке ценного программного обеспечения.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Изменение требований приветствуется, даже на поздних стадиях разработки. </a:t>
            </a:r>
            <a:r>
              <a:rPr lang="ru-RU" sz="2000" b="1" dirty="0" err="1" smtClean="0">
                <a:latin typeface="Times New Roman" panose="02020603050405020304" pitchFamily="18" charset="0"/>
                <a:cs typeface="Times New Roman" panose="02020603050405020304" pitchFamily="18" charset="0"/>
              </a:rPr>
              <a:t>Аgile</a:t>
            </a:r>
            <a:r>
              <a:rPr lang="ru-RU" sz="2000" b="1" dirty="0" smtClean="0">
                <a:latin typeface="Times New Roman" panose="02020603050405020304" pitchFamily="18" charset="0"/>
                <a:cs typeface="Times New Roman" panose="02020603050405020304" pitchFamily="18" charset="0"/>
              </a:rPr>
              <a:t>-процессы позволяют использовать изменения для обеспечения заказчику конкурентного преимущества.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Работающий продукт следует выпускать как можно чаще, с периодичностью от пары недель до пары месяцев.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 протяжении всего проекта разработчики и представители бизнеса должны ежедневно работать вместе.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Над проектом должны работать мотивированные профессионалы. Чтобы работа была сделана, создайте условия, обеспечьте </a:t>
            </a:r>
            <a:r>
              <a:rPr lang="ru-RU" sz="2000" b="1" dirty="0" err="1" smtClean="0">
                <a:latin typeface="Times New Roman" panose="02020603050405020304" pitchFamily="18" charset="0"/>
                <a:cs typeface="Times New Roman" panose="02020603050405020304" pitchFamily="18" charset="0"/>
              </a:rPr>
              <a:t>полдержку</a:t>
            </a:r>
            <a:r>
              <a:rPr lang="ru-RU" sz="2000" b="1" dirty="0" smtClean="0">
                <a:latin typeface="Times New Roman" panose="02020603050405020304" pitchFamily="18" charset="0"/>
                <a:cs typeface="Times New Roman" panose="02020603050405020304" pitchFamily="18" charset="0"/>
              </a:rPr>
              <a:t> и полностью доверьтесь им.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Непосредственное общение является наиболее практичным и эффективным способом обмена информацией как с самой командой, так и внутри команды.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Работающий продукт — основной показатель прогресса.</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Инвесторы, разработчики и пользователи должны иметь возможность поддерживать постоянный ритм бесконечно. </a:t>
            </a:r>
            <a:r>
              <a:rPr lang="ru-RU" sz="2000" b="1" dirty="0" err="1" smtClean="0">
                <a:latin typeface="Times New Roman" panose="02020603050405020304" pitchFamily="18" charset="0"/>
                <a:cs typeface="Times New Roman" panose="02020603050405020304" pitchFamily="18" charset="0"/>
              </a:rPr>
              <a:t>Agile</a:t>
            </a:r>
            <a:r>
              <a:rPr lang="ru-RU" sz="2000" b="1" dirty="0" smtClean="0">
                <a:latin typeface="Times New Roman" panose="02020603050405020304" pitchFamily="18" charset="0"/>
                <a:cs typeface="Times New Roman" panose="02020603050405020304" pitchFamily="18" charset="0"/>
              </a:rPr>
              <a:t> помогает наладить такой устойчивый процесс разработки.</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Постоянное внимание к техническому совершенству и качеству проектирования повышает гибкость проекта.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Простота — искусство минимизации лишней работы — крайне необходима. Самые лучшие требования, архитектурные и технические решения рождаются у самоорганизующихся команд.</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Команда должна систематически анализировать возможные способы улучшения эффективности и соответственно корректировать стиль своей работы.</a:t>
            </a:r>
            <a:endParaRPr lang="ru-RU" sz="2000" b="1" dirty="0">
              <a:latin typeface="Times New Roman" panose="02020603050405020304" pitchFamily="18" charset="0"/>
              <a:cs typeface="Times New Roman" panose="02020603050405020304" pitchFamily="18" charset="0"/>
            </a:endParaRPr>
          </a:p>
        </p:txBody>
      </p:sp>
      <p:sp>
        <p:nvSpPr>
          <p:cNvPr id="13" name="Прямоугольник 12"/>
          <p:cNvSpPr>
            <a:spLocks noChangeAspect="1"/>
          </p:cNvSpPr>
          <p:nvPr/>
        </p:nvSpPr>
        <p:spPr>
          <a:xfrm>
            <a:off x="514565" y="20955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noChangeAspect="1"/>
          </p:cNvSpPr>
          <p:nvPr/>
        </p:nvSpPr>
        <p:spPr>
          <a:xfrm>
            <a:off x="514564" y="82830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a:spLocks noChangeAspect="1"/>
          </p:cNvSpPr>
          <p:nvPr/>
        </p:nvSpPr>
        <p:spPr>
          <a:xfrm>
            <a:off x="514563" y="1656608"/>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a:spLocks noChangeAspect="1"/>
          </p:cNvSpPr>
          <p:nvPr/>
        </p:nvSpPr>
        <p:spPr>
          <a:xfrm>
            <a:off x="514563" y="221553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a:spLocks noChangeAspect="1"/>
          </p:cNvSpPr>
          <p:nvPr/>
        </p:nvSpPr>
        <p:spPr>
          <a:xfrm>
            <a:off x="514563" y="277446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a:spLocks noChangeAspect="1"/>
          </p:cNvSpPr>
          <p:nvPr/>
        </p:nvSpPr>
        <p:spPr>
          <a:xfrm>
            <a:off x="514563" y="3333386"/>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noChangeAspect="1"/>
          </p:cNvSpPr>
          <p:nvPr/>
        </p:nvSpPr>
        <p:spPr>
          <a:xfrm>
            <a:off x="514563" y="382089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a:spLocks noChangeAspect="1"/>
          </p:cNvSpPr>
          <p:nvPr/>
        </p:nvSpPr>
        <p:spPr>
          <a:xfrm>
            <a:off x="514563" y="429301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a:spLocks noChangeAspect="1"/>
          </p:cNvSpPr>
          <p:nvPr/>
        </p:nvSpPr>
        <p:spPr>
          <a:xfrm>
            <a:off x="514563" y="5014823"/>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a:spLocks noChangeAspect="1"/>
          </p:cNvSpPr>
          <p:nvPr/>
        </p:nvSpPr>
        <p:spPr>
          <a:xfrm>
            <a:off x="514562" y="5579682"/>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a:spLocks noChangeAspect="1"/>
          </p:cNvSpPr>
          <p:nvPr/>
        </p:nvSpPr>
        <p:spPr>
          <a:xfrm>
            <a:off x="514561" y="6407986"/>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48152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965902" y="862324"/>
            <a:ext cx="8797223" cy="920756"/>
          </a:xfrm>
        </p:spPr>
        <p:txBody>
          <a:bodyPr>
            <a:normAutofit/>
          </a:bodyPr>
          <a:lstStyle/>
          <a:p>
            <a:r>
              <a:rPr lang="ru-RU" sz="4400" b="1" dirty="0" smtClean="0">
                <a:latin typeface="Times New Roman" panose="02020603050405020304" pitchFamily="18" charset="0"/>
                <a:cs typeface="Times New Roman" panose="02020603050405020304" pitchFamily="18" charset="0"/>
              </a:rPr>
              <a:t>Основные манифесты (ценности)</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1824775" y="2473181"/>
            <a:ext cx="4204652" cy="1132647"/>
          </a:xfrm>
        </p:spPr>
        <p:txBody>
          <a:bodyPr>
            <a:normAutofit/>
          </a:bodyPr>
          <a:lstStyle/>
          <a:p>
            <a:pPr algn="just"/>
            <a:r>
              <a:rPr lang="ru-RU" sz="2400" dirty="0" smtClean="0">
                <a:latin typeface="Times New Roman" panose="02020603050405020304" pitchFamily="18" charset="0"/>
                <a:cs typeface="Times New Roman" panose="02020603050405020304" pitchFamily="18" charset="0"/>
              </a:rPr>
              <a:t>Люди и взаимодействия важнее процессов и инструментов</a:t>
            </a:r>
            <a:endParaRPr lang="ru-RU" sz="2400" dirty="0">
              <a:latin typeface="Times New Roman" panose="02020603050405020304" pitchFamily="18" charset="0"/>
              <a:cs typeface="Times New Roman" panose="02020603050405020304" pitchFamily="18" charset="0"/>
            </a:endParaRPr>
          </a:p>
        </p:txBody>
      </p:sp>
      <p:sp>
        <p:nvSpPr>
          <p:cNvPr id="13" name="Прямоугольник 12"/>
          <p:cNvSpPr>
            <a:spLocks noChangeAspect="1"/>
          </p:cNvSpPr>
          <p:nvPr/>
        </p:nvSpPr>
        <p:spPr>
          <a:xfrm>
            <a:off x="1055825" y="271259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noChangeAspect="1"/>
          </p:cNvSpPr>
          <p:nvPr/>
        </p:nvSpPr>
        <p:spPr>
          <a:xfrm>
            <a:off x="1055825" y="401826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a:spLocks noChangeAspect="1"/>
          </p:cNvSpPr>
          <p:nvPr/>
        </p:nvSpPr>
        <p:spPr>
          <a:xfrm>
            <a:off x="1055825" y="5331299"/>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a:spLocks noChangeAspect="1"/>
          </p:cNvSpPr>
          <p:nvPr/>
        </p:nvSpPr>
        <p:spPr>
          <a:xfrm>
            <a:off x="6317912" y="2713672"/>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7081249" y="4349961"/>
            <a:ext cx="4204652" cy="15535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b="1" dirty="0" smtClean="0">
                <a:latin typeface="Times New Roman" panose="02020603050405020304" pitchFamily="18" charset="0"/>
                <a:cs typeface="Times New Roman" panose="02020603050405020304" pitchFamily="18" charset="0"/>
              </a:rPr>
              <a:t>Вывод:</a:t>
            </a:r>
          </a:p>
          <a:p>
            <a:pPr algn="just"/>
            <a:r>
              <a:rPr lang="ru-RU" sz="2400" b="1" dirty="0" smtClean="0">
                <a:latin typeface="Times New Roman" panose="02020603050405020304" pitchFamily="18" charset="0"/>
                <a:cs typeface="Times New Roman" panose="02020603050405020304" pitchFamily="18" charset="0"/>
              </a:rPr>
              <a:t>Не отрицая важность того, что </a:t>
            </a:r>
            <a:r>
              <a:rPr lang="ru-RU" sz="2400" b="1" dirty="0" smtClean="0">
                <a:solidFill>
                  <a:srgbClr val="7030A0"/>
                </a:solidFill>
                <a:latin typeface="Times New Roman" panose="02020603050405020304" pitchFamily="18" charset="0"/>
                <a:cs typeface="Times New Roman" panose="02020603050405020304" pitchFamily="18" charset="0"/>
              </a:rPr>
              <a:t>справа</a:t>
            </a:r>
            <a:r>
              <a:rPr lang="ru-RU" sz="2400" b="1" dirty="0" smtClean="0">
                <a:latin typeface="Times New Roman" panose="02020603050405020304" pitchFamily="18" charset="0"/>
                <a:cs typeface="Times New Roman" panose="02020603050405020304" pitchFamily="18" charset="0"/>
              </a:rPr>
              <a:t>, мы больше ценим то, что </a:t>
            </a:r>
            <a:r>
              <a:rPr lang="ru-RU" sz="2400" b="1" dirty="0" smtClean="0">
                <a:solidFill>
                  <a:srgbClr val="7030A0"/>
                </a:solidFill>
                <a:latin typeface="Times New Roman" panose="02020603050405020304" pitchFamily="18" charset="0"/>
                <a:cs typeface="Times New Roman" panose="02020603050405020304" pitchFamily="18" charset="0"/>
              </a:rPr>
              <a:t>слева</a:t>
            </a:r>
            <a:r>
              <a:rPr lang="ru-RU" sz="2400" b="1" dirty="0" smtClean="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22" name="Прямоугольник 21"/>
          <p:cNvSpPr>
            <a:spLocks/>
          </p:cNvSpPr>
          <p:nvPr/>
        </p:nvSpPr>
        <p:spPr>
          <a:xfrm>
            <a:off x="1316631" y="1901021"/>
            <a:ext cx="2555220" cy="54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824775" y="3777769"/>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Работающий продукт важнее исчерпывающей документации.</a:t>
            </a:r>
            <a:endParaRPr lang="ru-RU" sz="2400" dirty="0">
              <a:latin typeface="Times New Roman" panose="02020603050405020304" pitchFamily="18" charset="0"/>
              <a:cs typeface="Times New Roman" panose="02020603050405020304" pitchFamily="18" charset="0"/>
            </a:endParaRPr>
          </a:p>
        </p:txBody>
      </p:sp>
      <p:sp>
        <p:nvSpPr>
          <p:cNvPr id="24" name="Текст 11"/>
          <p:cNvSpPr txBox="1">
            <a:spLocks/>
          </p:cNvSpPr>
          <p:nvPr/>
        </p:nvSpPr>
        <p:spPr>
          <a:xfrm>
            <a:off x="1824775" y="5078874"/>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Сотрудничество с заказчиком важнее согласования условий контракта.</a:t>
            </a:r>
            <a:endParaRPr lang="ru-RU" sz="2400" dirty="0">
              <a:latin typeface="Times New Roman" panose="02020603050405020304" pitchFamily="18" charset="0"/>
              <a:cs typeface="Times New Roman" panose="02020603050405020304" pitchFamily="18" charset="0"/>
            </a:endParaRPr>
          </a:p>
        </p:txBody>
      </p:sp>
      <p:sp>
        <p:nvSpPr>
          <p:cNvPr id="25" name="Текст 11"/>
          <p:cNvSpPr txBox="1">
            <a:spLocks/>
          </p:cNvSpPr>
          <p:nvPr/>
        </p:nvSpPr>
        <p:spPr>
          <a:xfrm>
            <a:off x="7081249" y="2474422"/>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Готовность к изменениям важнее следования первоначальному плану.</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16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Прямоугольник 47"/>
          <p:cNvSpPr>
            <a:spLocks/>
          </p:cNvSpPr>
          <p:nvPr/>
        </p:nvSpPr>
        <p:spPr>
          <a:xfrm>
            <a:off x="612000" y="625696"/>
            <a:ext cx="10968000" cy="6123592"/>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1663270" y="378766"/>
            <a:ext cx="8892000" cy="1259227"/>
          </a:xfrm>
        </p:spPr>
        <p:txBody>
          <a:bodyPr>
            <a:normAutofit/>
          </a:bodyPr>
          <a:lstStyle/>
          <a:p>
            <a:pPr algn="ctr"/>
            <a:r>
              <a:rPr lang="ru-RU" sz="4400" b="1" dirty="0" smtClean="0">
                <a:latin typeface="Times New Roman" panose="02020603050405020304" pitchFamily="18" charset="0"/>
                <a:cs typeface="Times New Roman" panose="02020603050405020304" pitchFamily="18" charset="0"/>
              </a:rPr>
              <a:t>+ и – </a:t>
            </a:r>
            <a:endParaRPr lang="ru-RU" sz="4400"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1645576" y="2321773"/>
            <a:ext cx="4396423" cy="439791"/>
          </a:xfrm>
        </p:spPr>
        <p:txBody>
          <a:bodyPr>
            <a:normAutofit/>
          </a:bodyPr>
          <a:lstStyle/>
          <a:p>
            <a:r>
              <a:rPr lang="ru-RU" sz="2400" b="1" dirty="0" smtClean="0">
                <a:latin typeface="Times New Roman" panose="02020603050405020304" pitchFamily="18" charset="0"/>
                <a:cs typeface="Times New Roman" panose="02020603050405020304" pitchFamily="18" charset="0"/>
              </a:rPr>
              <a:t>Гибкость к изменениям</a:t>
            </a:r>
            <a:endParaRPr lang="ru-RU" sz="2400" dirty="0" smtClean="0">
              <a:latin typeface="Times New Roman" panose="02020603050405020304" pitchFamily="18" charset="0"/>
              <a:cs typeface="Times New Roman" panose="02020603050405020304" pitchFamily="18" charset="0"/>
            </a:endParaRPr>
          </a:p>
          <a:p>
            <a:endParaRPr lang="ru-RU" sz="2800" dirty="0" smtClean="0">
              <a:latin typeface="Times New Roman" panose="02020603050405020304" pitchFamily="18" charset="0"/>
              <a:cs typeface="Times New Roman" panose="02020603050405020304" pitchFamily="18" charset="0"/>
            </a:endParaRPr>
          </a:p>
        </p:txBody>
      </p:sp>
      <p:sp>
        <p:nvSpPr>
          <p:cNvPr id="16" name="Прямоугольник 15"/>
          <p:cNvSpPr>
            <a:spLocks/>
          </p:cNvSpPr>
          <p:nvPr/>
        </p:nvSpPr>
        <p:spPr>
          <a:xfrm>
            <a:off x="6042000" y="2328491"/>
            <a:ext cx="108000" cy="388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a:spLocks/>
          </p:cNvSpPr>
          <p:nvPr/>
        </p:nvSpPr>
        <p:spPr>
          <a:xfrm rot="5400000">
            <a:off x="6064577" y="-1031410"/>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p:cNvSpPr>
          <p:nvPr/>
        </p:nvSpPr>
        <p:spPr>
          <a:xfrm rot="5400000">
            <a:off x="6064577" y="-1646970"/>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a:spLocks/>
          </p:cNvSpPr>
          <p:nvPr/>
        </p:nvSpPr>
        <p:spPr>
          <a:xfrm rot="5400000">
            <a:off x="6064577" y="-415849"/>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p:cNvSpPr>
            <a:spLocks/>
          </p:cNvSpPr>
          <p:nvPr/>
        </p:nvSpPr>
        <p:spPr>
          <a:xfrm rot="5400000">
            <a:off x="6064577" y="199712"/>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a:spLocks/>
          </p:cNvSpPr>
          <p:nvPr/>
        </p:nvSpPr>
        <p:spPr>
          <a:xfrm rot="5400000">
            <a:off x="6091117" y="1229994"/>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Текст 11"/>
          <p:cNvSpPr txBox="1">
            <a:spLocks/>
          </p:cNvSpPr>
          <p:nvPr/>
        </p:nvSpPr>
        <p:spPr>
          <a:xfrm>
            <a:off x="1654423" y="294779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Сниженные риски провала</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0" name="Текст 11"/>
          <p:cNvSpPr txBox="1">
            <a:spLocks/>
          </p:cNvSpPr>
          <p:nvPr/>
        </p:nvSpPr>
        <p:spPr>
          <a:xfrm>
            <a:off x="1663270" y="3573825"/>
            <a:ext cx="4396423" cy="43979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Устойчивость к рискам провала</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1" name="Текст 11"/>
          <p:cNvSpPr txBox="1">
            <a:spLocks/>
          </p:cNvSpPr>
          <p:nvPr/>
        </p:nvSpPr>
        <p:spPr>
          <a:xfrm>
            <a:off x="1672117" y="4199851"/>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Вовлеченность команды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2" name="Текст 11"/>
          <p:cNvSpPr txBox="1">
            <a:spLocks/>
          </p:cNvSpPr>
          <p:nvPr/>
        </p:nvSpPr>
        <p:spPr>
          <a:xfrm>
            <a:off x="1672116" y="4881519"/>
            <a:ext cx="4343343" cy="755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Высокая скорость реакции на проблемы</a:t>
            </a:r>
            <a:endParaRPr lang="ru-RU" sz="2400" dirty="0" smtClean="0">
              <a:latin typeface="Times New Roman" panose="02020603050405020304" pitchFamily="18" charset="0"/>
              <a:cs typeface="Times New Roman" panose="02020603050405020304" pitchFamily="18" charset="0"/>
            </a:endParaRPr>
          </a:p>
        </p:txBody>
      </p:sp>
      <p:sp>
        <p:nvSpPr>
          <p:cNvPr id="53" name="Текст 11"/>
          <p:cNvSpPr txBox="1">
            <a:spLocks/>
          </p:cNvSpPr>
          <p:nvPr/>
        </p:nvSpPr>
        <p:spPr>
          <a:xfrm>
            <a:off x="1672117" y="572343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Минимум рутины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4" name="Текст 11"/>
          <p:cNvSpPr txBox="1">
            <a:spLocks/>
          </p:cNvSpPr>
          <p:nvPr/>
        </p:nvSpPr>
        <p:spPr>
          <a:xfrm>
            <a:off x="6132307" y="2318048"/>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Нет четкого плана и структуры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5" name="Текст 11"/>
          <p:cNvSpPr txBox="1">
            <a:spLocks/>
          </p:cNvSpPr>
          <p:nvPr/>
        </p:nvSpPr>
        <p:spPr>
          <a:xfrm>
            <a:off x="6150000" y="2947798"/>
            <a:ext cx="4558866" cy="4296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Потребность в тесном общении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6" name="Текст 11"/>
          <p:cNvSpPr txBox="1">
            <a:spLocks/>
          </p:cNvSpPr>
          <p:nvPr/>
        </p:nvSpPr>
        <p:spPr>
          <a:xfrm>
            <a:off x="6158847" y="3574497"/>
            <a:ext cx="4550019" cy="4587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Сложность кого-то заменить</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7" name="Текст 11"/>
          <p:cNvSpPr txBox="1">
            <a:spLocks/>
          </p:cNvSpPr>
          <p:nvPr/>
        </p:nvSpPr>
        <p:spPr>
          <a:xfrm>
            <a:off x="6167694" y="419955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Большой фокус на мелочах</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8" name="Текст 11"/>
          <p:cNvSpPr txBox="1">
            <a:spLocks/>
          </p:cNvSpPr>
          <p:nvPr/>
        </p:nvSpPr>
        <p:spPr>
          <a:xfrm>
            <a:off x="6176541" y="4919643"/>
            <a:ext cx="4396423" cy="6959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Сложность с внедрением методологии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9" name="Текст 11"/>
          <p:cNvSpPr txBox="1">
            <a:spLocks/>
          </p:cNvSpPr>
          <p:nvPr/>
        </p:nvSpPr>
        <p:spPr>
          <a:xfrm>
            <a:off x="6158847" y="5729254"/>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Не правила, а просто ценности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767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9"/>
          <p:cNvSpPr txBox="1">
            <a:spLocks/>
          </p:cNvSpPr>
          <p:nvPr/>
        </p:nvSpPr>
        <p:spPr>
          <a:xfrm>
            <a:off x="3655670" y="142875"/>
            <a:ext cx="4880660" cy="13277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b="1" dirty="0" smtClean="0">
                <a:latin typeface="Times New Roman" panose="02020603050405020304" pitchFamily="18" charset="0"/>
                <a:cs typeface="Times New Roman" panose="02020603050405020304" pitchFamily="18" charset="0"/>
              </a:rPr>
              <a:t>Совокупность методологий</a:t>
            </a:r>
            <a:endParaRPr lang="ru-RU" b="1" dirty="0">
              <a:latin typeface="Times New Roman" panose="02020603050405020304" pitchFamily="18" charset="0"/>
              <a:cs typeface="Times New Roman" panose="02020603050405020304" pitchFamily="18" charset="0"/>
            </a:endParaRPr>
          </a:p>
        </p:txBody>
      </p:sp>
      <p:sp>
        <p:nvSpPr>
          <p:cNvPr id="4" name="Прямоугольник 3"/>
          <p:cNvSpPr>
            <a:spLocks/>
          </p:cNvSpPr>
          <p:nvPr/>
        </p:nvSpPr>
        <p:spPr>
          <a:xfrm>
            <a:off x="5771999" y="163154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0"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flipH="1">
            <a:off x="10247583"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2"/>
          <a:stretch>
            <a:fillRect/>
          </a:stretch>
        </p:blipFill>
        <p:spPr>
          <a:xfrm>
            <a:off x="2576295" y="1976322"/>
            <a:ext cx="7039409" cy="3605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Текст 11"/>
          <p:cNvSpPr txBox="1">
            <a:spLocks/>
          </p:cNvSpPr>
          <p:nvPr/>
        </p:nvSpPr>
        <p:spPr>
          <a:xfrm>
            <a:off x="3760988" y="6386358"/>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lean – </a:t>
            </a:r>
            <a:r>
              <a:rPr lang="ru-RU" sz="2400" dirty="0" smtClean="0">
                <a:latin typeface="Times New Roman" panose="02020603050405020304" pitchFamily="18" charset="0"/>
                <a:cs typeface="Times New Roman" panose="02020603050405020304" pitchFamily="18" charset="0"/>
              </a:rPr>
              <a:t>бережливое производство</a:t>
            </a:r>
          </a:p>
        </p:txBody>
      </p:sp>
    </p:spTree>
    <p:extLst>
      <p:ext uri="{BB962C8B-B14F-4D97-AF65-F5344CB8AC3E}">
        <p14:creationId xmlns:p14="http://schemas.microsoft.com/office/powerpoint/2010/main" val="234548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1090" t="1856"/>
          <a:stretch/>
        </p:blipFill>
        <p:spPr>
          <a:xfrm>
            <a:off x="2397657" y="1905000"/>
            <a:ext cx="7396683" cy="3534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Заголовок 9"/>
          <p:cNvSpPr txBox="1">
            <a:spLocks/>
          </p:cNvSpPr>
          <p:nvPr/>
        </p:nvSpPr>
        <p:spPr>
          <a:xfrm>
            <a:off x="3655670" y="142875"/>
            <a:ext cx="4880660" cy="13277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b="1" dirty="0" smtClean="0">
                <a:latin typeface="Times New Roman" panose="02020603050405020304" pitchFamily="18" charset="0"/>
                <a:cs typeface="Times New Roman" panose="02020603050405020304" pitchFamily="18" charset="0"/>
              </a:rPr>
              <a:t>Жизненный цикл </a:t>
            </a:r>
            <a:r>
              <a:rPr lang="en-US" b="1" dirty="0" smtClean="0">
                <a:latin typeface="Times New Roman" panose="02020603050405020304" pitchFamily="18" charset="0"/>
                <a:cs typeface="Times New Roman" panose="02020603050405020304" pitchFamily="18" charset="0"/>
              </a:rPr>
              <a:t>IT-</a:t>
            </a:r>
            <a:r>
              <a:rPr lang="ru-RU" b="1" dirty="0" smtClean="0">
                <a:latin typeface="Times New Roman" panose="02020603050405020304" pitchFamily="18" charset="0"/>
                <a:cs typeface="Times New Roman" panose="02020603050405020304" pitchFamily="18" charset="0"/>
              </a:rPr>
              <a:t>продукта</a:t>
            </a:r>
            <a:endParaRPr lang="ru-RU" b="1" dirty="0">
              <a:latin typeface="Times New Roman" panose="02020603050405020304" pitchFamily="18" charset="0"/>
              <a:cs typeface="Times New Roman" panose="02020603050405020304" pitchFamily="18" charset="0"/>
            </a:endParaRPr>
          </a:p>
        </p:txBody>
      </p:sp>
      <p:sp>
        <p:nvSpPr>
          <p:cNvPr id="4" name="Прямоугольник 3"/>
          <p:cNvSpPr>
            <a:spLocks/>
          </p:cNvSpPr>
          <p:nvPr/>
        </p:nvSpPr>
        <p:spPr>
          <a:xfrm>
            <a:off x="5771999" y="163154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0"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flipH="1">
            <a:off x="10247583"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17625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Scrum</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6090" y="17868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297887"/>
            <a:ext cx="4430850" cy="1023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продукта – документ, в котором зафиксированы </a:t>
            </a:r>
            <a:r>
              <a:rPr lang="ru-RU" sz="2400" dirty="0" err="1" smtClean="0">
                <a:latin typeface="Times New Roman" panose="02020603050405020304" pitchFamily="18" charset="0"/>
                <a:cs typeface="Times New Roman" panose="02020603050405020304" pitchFamily="18" charset="0"/>
              </a:rPr>
              <a:t>фичи</a:t>
            </a:r>
            <a:r>
              <a:rPr lang="ru-RU" sz="2400" dirty="0" smtClean="0">
                <a:latin typeface="Times New Roman" panose="02020603050405020304" pitchFamily="18" charset="0"/>
                <a:cs typeface="Times New Roman" panose="02020603050405020304" pitchFamily="18" charset="0"/>
              </a:rPr>
              <a:t> или баги</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a:spLocks/>
          </p:cNvSpPr>
          <p:nvPr/>
        </p:nvSpPr>
        <p:spPr>
          <a:xfrm rot="16200000">
            <a:off x="683013" y="37364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663"/>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Инкремент продукта – результат </a:t>
            </a:r>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спринта</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p:cNvSpPr>
          <p:nvPr/>
        </p:nvSpPr>
        <p:spPr>
          <a:xfrm rot="16200000">
            <a:off x="683012" y="541891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1232038" y="5206224"/>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Планирование спринта</a:t>
            </a:r>
            <a:endParaRPr lang="ru-RU" sz="3200" dirty="0">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662888" y="1883441"/>
            <a:ext cx="5807235" cy="4078080"/>
          </a:xfrm>
          <a:prstGeom prst="rect">
            <a:avLst/>
          </a:prstGeom>
          <a:ln>
            <a:noFill/>
          </a:ln>
          <a:effectLst>
            <a:outerShdw blurRad="292100" dist="139700" dir="2700000" algn="tl" rotWithShape="0">
              <a:srgbClr val="333333">
                <a:alpha val="65000"/>
              </a:srgbClr>
            </a:outerShdw>
          </a:effectLst>
        </p:spPr>
      </p:pic>
      <p:sp>
        <p:nvSpPr>
          <p:cNvPr id="26" name="Текст 11"/>
          <p:cNvSpPr txBox="1">
            <a:spLocks/>
          </p:cNvSpPr>
          <p:nvPr/>
        </p:nvSpPr>
        <p:spPr>
          <a:xfrm>
            <a:off x="1232038" y="2230558"/>
            <a:ext cx="4430850" cy="1023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спринта – временной отрезок в 1 или 4 недели, за которую выполняется </a:t>
            </a:r>
            <a:r>
              <a:rPr lang="en-US" sz="2400" dirty="0" smtClean="0">
                <a:latin typeface="Times New Roman" panose="02020603050405020304" pitchFamily="18" charset="0"/>
                <a:cs typeface="Times New Roman" panose="02020603050405020304" pitchFamily="18" charset="0"/>
              </a:rPr>
              <a:t>backlog</a:t>
            </a:r>
            <a:endParaRPr lang="ru-RU" sz="3200" dirty="0">
              <a:latin typeface="Times New Roman" panose="02020603050405020304" pitchFamily="18" charset="0"/>
              <a:cs typeface="Times New Roman" panose="02020603050405020304" pitchFamily="18" charset="0"/>
            </a:endParaRPr>
          </a:p>
        </p:txBody>
      </p:sp>
      <p:sp>
        <p:nvSpPr>
          <p:cNvPr id="27"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err="1" smtClean="0">
                <a:latin typeface="Times New Roman" panose="02020603050405020304" pitchFamily="18" charset="0"/>
                <a:cs typeface="Times New Roman" panose="02020603050405020304" pitchFamily="18" charset="0"/>
              </a:rPr>
              <a:t>Грумминг</a:t>
            </a:r>
            <a:r>
              <a:rPr lang="ru-RU" sz="2400" dirty="0" smtClean="0">
                <a:latin typeface="Times New Roman" panose="02020603050405020304" pitchFamily="18" charset="0"/>
                <a:cs typeface="Times New Roman" panose="02020603050405020304" pitchFamily="18" charset="0"/>
              </a:rPr>
              <a:t> – прочесывание </a:t>
            </a:r>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заказчиком  </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133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Scrum</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3" y="220994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297887"/>
            <a:ext cx="4430850" cy="18698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Ежедневные </a:t>
            </a:r>
            <a:r>
              <a:rPr lang="en-US" sz="2400" dirty="0" smtClean="0">
                <a:latin typeface="Times New Roman" panose="02020603050405020304" pitchFamily="18" charset="0"/>
                <a:cs typeface="Times New Roman" panose="02020603050405020304" pitchFamily="18" charset="0"/>
              </a:rPr>
              <a:t>standup </a:t>
            </a:r>
            <a:r>
              <a:rPr lang="ru-RU" sz="2400" dirty="0" smtClean="0">
                <a:latin typeface="Times New Roman" panose="02020603050405020304" pitchFamily="18" charset="0"/>
                <a:cs typeface="Times New Roman" panose="02020603050405020304" pitchFamily="18" charset="0"/>
              </a:rPr>
              <a:t>митинги</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Что я сделал вчера?</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Что буду делать сегодня?</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Какие есть проблемы?</a:t>
            </a:r>
            <a:endParaRPr lang="ru-RU" sz="24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6090" y="369944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313"/>
            <a:ext cx="4430850" cy="7819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err="1" smtClean="0">
                <a:latin typeface="Times New Roman" panose="02020603050405020304" pitchFamily="18" charset="0"/>
                <a:cs typeface="Times New Roman" panose="02020603050405020304" pitchFamily="18" charset="0"/>
              </a:rPr>
              <a:t>Демо</a:t>
            </a:r>
            <a:r>
              <a:rPr lang="ru-RU" sz="2400" dirty="0" smtClean="0">
                <a:latin typeface="Times New Roman" panose="02020603050405020304" pitchFamily="18" charset="0"/>
                <a:cs typeface="Times New Roman" panose="02020603050405020304" pitchFamily="18" charset="0"/>
              </a:rPr>
              <a:t> – демонстрация инкремента продукта</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984152" y="5142931"/>
            <a:ext cx="4066736" cy="981644"/>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smtClean="0">
                <a:solidFill>
                  <a:srgbClr val="7030A0"/>
                </a:solidFill>
                <a:latin typeface="Times New Roman" panose="02020603050405020304" pitchFamily="18" charset="0"/>
                <a:cs typeface="Times New Roman" panose="02020603050405020304" pitchFamily="18" charset="0"/>
              </a:rPr>
              <a:t>Scrum master</a:t>
            </a:r>
          </a:p>
          <a:p>
            <a:pPr algn="ctr"/>
            <a:r>
              <a:rPr lang="ru-RU" sz="2400" b="1" dirty="0" smtClean="0">
                <a:solidFill>
                  <a:srgbClr val="7030A0"/>
                </a:solidFill>
                <a:latin typeface="Times New Roman" panose="02020603050405020304" pitchFamily="18" charset="0"/>
                <a:cs typeface="Times New Roman" panose="02020603050405020304" pitchFamily="18" charset="0"/>
              </a:rPr>
              <a:t>Команда (правило двух пицц)</a:t>
            </a:r>
            <a:endParaRPr lang="ru-RU" sz="3200" b="1" dirty="0">
              <a:solidFill>
                <a:srgbClr val="7030A0"/>
              </a:solidFill>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662888" y="1883441"/>
            <a:ext cx="5807235" cy="4078080"/>
          </a:xfrm>
          <a:prstGeom prst="rect">
            <a:avLst/>
          </a:prstGeom>
          <a:ln>
            <a:noFill/>
          </a:ln>
          <a:effectLst>
            <a:outerShdw blurRad="292100" dist="139700" dir="2700000" algn="tl" rotWithShape="0">
              <a:srgbClr val="333333">
                <a:alpha val="65000"/>
              </a:srgbClr>
            </a:outerShdw>
          </a:effectLst>
        </p:spPr>
      </p:pic>
      <p:sp>
        <p:nvSpPr>
          <p:cNvPr id="27"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Ретроспектива – как рефлексия о том, что было плохо.</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623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Kanban</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31" name="Прямоугольник 30"/>
          <p:cNvSpPr>
            <a:spLocks/>
          </p:cNvSpPr>
          <p:nvPr/>
        </p:nvSpPr>
        <p:spPr>
          <a:xfrm rot="16200000">
            <a:off x="686090" y="17868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Текст 11"/>
          <p:cNvSpPr txBox="1">
            <a:spLocks/>
          </p:cNvSpPr>
          <p:nvPr/>
        </p:nvSpPr>
        <p:spPr>
          <a:xfrm>
            <a:off x="1232038" y="1485758"/>
            <a:ext cx="4430850" cy="5049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Визуализация</a:t>
            </a:r>
            <a:endParaRPr lang="ru-RU" sz="3200" dirty="0">
              <a:latin typeface="Times New Roman" panose="02020603050405020304" pitchFamily="18" charset="0"/>
              <a:cs typeface="Times New Roman" panose="02020603050405020304" pitchFamily="18" charset="0"/>
            </a:endParaRPr>
          </a:p>
        </p:txBody>
      </p:sp>
      <p:sp>
        <p:nvSpPr>
          <p:cNvPr id="33" name="Прямоугольник 32"/>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a:spLocks/>
          </p:cNvSpPr>
          <p:nvPr/>
        </p:nvSpPr>
        <p:spPr>
          <a:xfrm rot="16200000">
            <a:off x="683013" y="37364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Текст 11"/>
          <p:cNvSpPr txBox="1">
            <a:spLocks/>
          </p:cNvSpPr>
          <p:nvPr/>
        </p:nvSpPr>
        <p:spPr>
          <a:xfrm>
            <a:off x="1232038" y="3471243"/>
            <a:ext cx="4430850" cy="6120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Определение зависимостей</a:t>
            </a:r>
            <a:endParaRPr lang="ru-RU" sz="3200" dirty="0">
              <a:latin typeface="Times New Roman" panose="02020603050405020304" pitchFamily="18" charset="0"/>
              <a:cs typeface="Times New Roman" panose="02020603050405020304" pitchFamily="18" charset="0"/>
            </a:endParaRPr>
          </a:p>
        </p:txBody>
      </p:sp>
      <p:sp>
        <p:nvSpPr>
          <p:cNvPr id="36" name="Прямоугольник 35"/>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a:spLocks/>
          </p:cNvSpPr>
          <p:nvPr/>
        </p:nvSpPr>
        <p:spPr>
          <a:xfrm rot="16200000">
            <a:off x="683012" y="541891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Текст 11"/>
          <p:cNvSpPr txBox="1">
            <a:spLocks/>
          </p:cNvSpPr>
          <p:nvPr/>
        </p:nvSpPr>
        <p:spPr>
          <a:xfrm>
            <a:off x="1232038" y="5206224"/>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Поощрение совместной работы </a:t>
            </a:r>
            <a:endParaRPr lang="ru-RU" sz="3200" dirty="0">
              <a:latin typeface="Times New Roman" panose="02020603050405020304" pitchFamily="18" charset="0"/>
              <a:cs typeface="Times New Roman" panose="02020603050405020304" pitchFamily="18" charset="0"/>
            </a:endParaRPr>
          </a:p>
        </p:txBody>
      </p:sp>
      <p:sp>
        <p:nvSpPr>
          <p:cNvPr id="39" name="Текст 11"/>
          <p:cNvSpPr txBox="1">
            <a:spLocks/>
          </p:cNvSpPr>
          <p:nvPr/>
        </p:nvSpPr>
        <p:spPr>
          <a:xfrm>
            <a:off x="1232038" y="2515812"/>
            <a:ext cx="4430850" cy="4303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Стандартизация</a:t>
            </a:r>
            <a:endParaRPr lang="ru-RU" sz="3200" dirty="0">
              <a:latin typeface="Times New Roman" panose="02020603050405020304" pitchFamily="18" charset="0"/>
              <a:cs typeface="Times New Roman" panose="02020603050405020304" pitchFamily="18" charset="0"/>
            </a:endParaRPr>
          </a:p>
        </p:txBody>
      </p:sp>
      <p:sp>
        <p:nvSpPr>
          <p:cNvPr id="40"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Ограничение объемов незавершенной работы</a:t>
            </a:r>
            <a:endParaRPr lang="ru-RU" sz="32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3"/>
          <a:stretch>
            <a:fillRect/>
          </a:stretch>
        </p:blipFill>
        <p:spPr>
          <a:xfrm>
            <a:off x="5889874" y="1854476"/>
            <a:ext cx="5463140" cy="3747280"/>
          </a:xfrm>
          <a:prstGeom prst="rect">
            <a:avLst/>
          </a:prstGeom>
          <a:ln>
            <a:noFill/>
          </a:ln>
          <a:effectLst>
            <a:outerShdw blurRad="292100" dist="139700" dir="2700000" algn="tl" rotWithShape="0">
              <a:srgbClr val="333333">
                <a:alpha val="65000"/>
              </a:srgbClr>
            </a:outerShdw>
          </a:effectLst>
        </p:spPr>
      </p:pic>
      <p:sp>
        <p:nvSpPr>
          <p:cNvPr id="41" name="Прямоугольник 40"/>
          <p:cNvSpPr>
            <a:spLocks/>
          </p:cNvSpPr>
          <p:nvPr/>
        </p:nvSpPr>
        <p:spPr>
          <a:xfrm rot="16200000">
            <a:off x="683012" y="614240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Текст 11"/>
          <p:cNvSpPr txBox="1">
            <a:spLocks/>
          </p:cNvSpPr>
          <p:nvPr/>
        </p:nvSpPr>
        <p:spPr>
          <a:xfrm>
            <a:off x="1232038" y="5929716"/>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Для небольшой команды</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238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0" y="0"/>
            <a:ext cx="12192000" cy="6858001"/>
          </a:xfrm>
          <a:prstGeom prst="rect">
            <a:avLst/>
          </a:prstGeom>
          <a:gradFill>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Прямоугольник 16"/>
          <p:cNvSpPr>
            <a:spLocks/>
          </p:cNvSpPr>
          <p:nvPr/>
        </p:nvSpPr>
        <p:spPr>
          <a:xfrm>
            <a:off x="1099043" y="1068805"/>
            <a:ext cx="9969148" cy="4570740"/>
          </a:xfrm>
          <a:prstGeom prst="rect">
            <a:avLst/>
          </a:prstGeom>
          <a:solidFill>
            <a:schemeClr val="bg1">
              <a:lumMod val="85000"/>
              <a:alpha val="80000"/>
            </a:schemeClr>
          </a:solidFill>
          <a:ln w="762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
          <p:cNvSpPr>
            <a:spLocks noGrp="1"/>
          </p:cNvSpPr>
          <p:nvPr>
            <p:ph type="title"/>
          </p:nvPr>
        </p:nvSpPr>
        <p:spPr>
          <a:xfrm>
            <a:off x="1111426" y="1068805"/>
            <a:ext cx="9969148" cy="898993"/>
          </a:xfrm>
        </p:spPr>
        <p:txBody>
          <a:bodyPr>
            <a:noAutofit/>
          </a:bodyPr>
          <a:lstStyle/>
          <a:p>
            <a:pPr algn="ctr"/>
            <a:r>
              <a:rPr lang="ru-RU" sz="5400" dirty="0" smtClean="0">
                <a:latin typeface="Times New Roman" panose="02020603050405020304" pitchFamily="18" charset="0"/>
                <a:cs typeface="Times New Roman" panose="02020603050405020304" pitchFamily="18" charset="0"/>
              </a:rPr>
              <a:t>Выводы</a:t>
            </a:r>
            <a:endParaRPr lang="ru-RU" dirty="0">
              <a:latin typeface="Times New Roman" panose="02020603050405020304" pitchFamily="18" charset="0"/>
              <a:cs typeface="Times New Roman" panose="02020603050405020304" pitchFamily="18" charset="0"/>
            </a:endParaRPr>
          </a:p>
        </p:txBody>
      </p:sp>
      <p:sp>
        <p:nvSpPr>
          <p:cNvPr id="25" name="Объект 3"/>
          <p:cNvSpPr txBox="1">
            <a:spLocks/>
          </p:cNvSpPr>
          <p:nvPr/>
        </p:nvSpPr>
        <p:spPr>
          <a:xfrm>
            <a:off x="1640204" y="1967798"/>
            <a:ext cx="8886825" cy="35948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dirty="0" smtClean="0">
                <a:latin typeface="Times New Roman" panose="02020603050405020304" pitchFamily="18" charset="0"/>
                <a:cs typeface="Times New Roman" panose="02020603050405020304" pitchFamily="18" charset="0"/>
              </a:rPr>
              <a:t>Выбор методологии – очень важное и ответственное решение. Оно принимается в самом начале проекта. Вам не придется решать, а встраиваться в готовый процесс, придуманный другими людьми. Главное, что вы должны понимать все + и – текущей методологии. В этом обязательно нужно разбираться менеджерам, </a:t>
            </a:r>
            <a:r>
              <a:rPr lang="ru-RU" dirty="0" err="1" smtClean="0">
                <a:latin typeface="Times New Roman" panose="02020603050405020304" pitchFamily="18" charset="0"/>
                <a:cs typeface="Times New Roman" panose="02020603050405020304" pitchFamily="18" charset="0"/>
              </a:rPr>
              <a:t>продуктовнерам</a:t>
            </a:r>
            <a:r>
              <a:rPr lang="ru-RU" dirty="0" smtClean="0">
                <a:latin typeface="Times New Roman" panose="02020603050405020304" pitchFamily="18" charset="0"/>
                <a:cs typeface="Times New Roman" panose="02020603050405020304" pitchFamily="18" charset="0"/>
              </a:rPr>
              <a:t>, в чуть меньшей степени остальным. Эта зона ответственности (выбора) не ваша как разработчиков, но страдать, если что, будете именно вы.</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637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1591069" y="4288926"/>
            <a:ext cx="2817230" cy="768849"/>
          </a:xfrm>
        </p:spPr>
        <p:txBody>
          <a:bodyPr>
            <a:normAutofit/>
          </a:bodyPr>
          <a:lstStyle/>
          <a:p>
            <a:pPr algn="just"/>
            <a:r>
              <a:rPr lang="ru-RU" sz="2400" dirty="0" smtClean="0">
                <a:latin typeface="Times New Roman" panose="02020603050405020304" pitchFamily="18" charset="0"/>
                <a:cs typeface="Times New Roman" panose="02020603050405020304" pitchFamily="18" charset="0"/>
              </a:rPr>
              <a:t>Нет универсальной методологии. </a:t>
            </a:r>
            <a:endParaRPr lang="ru-RU" sz="2400" dirty="0">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a:off x="1455060" y="5143208"/>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a:spLocks/>
          </p:cNvSpPr>
          <p:nvPr/>
        </p:nvSpPr>
        <p:spPr>
          <a:xfrm rot="16200000">
            <a:off x="1027710" y="4716067"/>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7075826" y="1397385"/>
            <a:ext cx="3287613" cy="12282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Это не 1 способ, а целая система техник, принципов и процедур. </a:t>
            </a:r>
            <a:endParaRPr lang="ru-RU" sz="24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a:off x="9610222" y="1245023"/>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591069" y="1395229"/>
            <a:ext cx="4504931" cy="20337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800" b="1" dirty="0" smtClean="0">
                <a:latin typeface="Times New Roman" panose="02020603050405020304" pitchFamily="18" charset="0"/>
                <a:cs typeface="Times New Roman" panose="02020603050405020304" pitchFamily="18" charset="0"/>
              </a:rPr>
              <a:t>Методология разработки </a:t>
            </a:r>
            <a:r>
              <a:rPr lang="ru-RU" sz="2400" dirty="0" smtClean="0">
                <a:latin typeface="Times New Roman" panose="02020603050405020304" pitchFamily="18" charset="0"/>
                <a:cs typeface="Times New Roman" panose="02020603050405020304" pitchFamily="18" charset="0"/>
              </a:rPr>
              <a:t>– различные модели процесса разработки, каждая из которых описывает свой подход к организации процесса разработки.</a:t>
            </a:r>
            <a:endParaRPr lang="ru-RU" sz="2400" dirty="0">
              <a:latin typeface="Times New Roman" panose="02020603050405020304" pitchFamily="18" charset="0"/>
              <a:cs typeface="Times New Roman" panose="02020603050405020304" pitchFamily="18" charset="0"/>
            </a:endParaRPr>
          </a:p>
        </p:txBody>
      </p:sp>
      <p:sp>
        <p:nvSpPr>
          <p:cNvPr id="21" name="Прямоугольник 20"/>
          <p:cNvSpPr>
            <a:spLocks/>
          </p:cNvSpPr>
          <p:nvPr/>
        </p:nvSpPr>
        <p:spPr>
          <a:xfrm flipV="1">
            <a:off x="1455060" y="1245023"/>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a:spLocks/>
          </p:cNvSpPr>
          <p:nvPr/>
        </p:nvSpPr>
        <p:spPr>
          <a:xfrm rot="5400000" flipV="1">
            <a:off x="1027710" y="1672164"/>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7000725" y="4255903"/>
            <a:ext cx="3362714" cy="8018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Различных методологий огромное количество. </a:t>
            </a:r>
            <a:endParaRPr lang="ru-RU" sz="2400" dirty="0">
              <a:latin typeface="Times New Roman" panose="02020603050405020304" pitchFamily="18" charset="0"/>
              <a:cs typeface="Times New Roman" panose="02020603050405020304" pitchFamily="18" charset="0"/>
            </a:endParaRPr>
          </a:p>
        </p:txBody>
      </p:sp>
      <p:sp>
        <p:nvSpPr>
          <p:cNvPr id="24" name="Прямоугольник 23"/>
          <p:cNvSpPr>
            <a:spLocks/>
          </p:cNvSpPr>
          <p:nvPr/>
        </p:nvSpPr>
        <p:spPr>
          <a:xfrm>
            <a:off x="9610222" y="5143208"/>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a:spLocks/>
          </p:cNvSpPr>
          <p:nvPr/>
        </p:nvSpPr>
        <p:spPr>
          <a:xfrm rot="16200000">
            <a:off x="10037363" y="4716067"/>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a:spLocks/>
          </p:cNvSpPr>
          <p:nvPr/>
        </p:nvSpPr>
        <p:spPr>
          <a:xfrm rot="16200000">
            <a:off x="10037363" y="1672164"/>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2506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Текст 11"/>
          <p:cNvSpPr>
            <a:spLocks noGrp="1"/>
          </p:cNvSpPr>
          <p:nvPr>
            <p:ph type="body" sz="half" idx="2"/>
          </p:nvPr>
        </p:nvSpPr>
        <p:spPr>
          <a:xfrm>
            <a:off x="1743075" y="2247900"/>
            <a:ext cx="4352926" cy="3998100"/>
          </a:xfrm>
        </p:spPr>
        <p:txBody>
          <a:bodyPr>
            <a:normAutofit/>
          </a:bodyPr>
          <a:lstStyle/>
          <a:p>
            <a:pPr marL="457200" indent="-457200">
              <a:buAutoNum type="arabicPeriod"/>
            </a:pPr>
            <a:r>
              <a:rPr lang="ru-RU" sz="2400" dirty="0" smtClean="0">
                <a:latin typeface="Times New Roman" panose="02020603050405020304" pitchFamily="18" charset="0"/>
                <a:cs typeface="Times New Roman" panose="02020603050405020304" pitchFamily="18" charset="0"/>
              </a:rPr>
              <a:t>Планирование</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Анализ</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Дизайн</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Реализация</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Тестирование</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Развёртывание</a:t>
            </a:r>
            <a:endParaRPr lang="ru-RU" sz="2400" dirty="0">
              <a:latin typeface="Times New Roman" panose="02020603050405020304" pitchFamily="18" charset="0"/>
              <a:cs typeface="Times New Roman" panose="02020603050405020304" pitchFamily="18" charset="0"/>
            </a:endParaRPr>
          </a:p>
        </p:txBody>
      </p:sp>
      <p:sp>
        <p:nvSpPr>
          <p:cNvPr id="13" name="Текст 11"/>
          <p:cNvSpPr txBox="1">
            <a:spLocks/>
          </p:cNvSpPr>
          <p:nvPr/>
        </p:nvSpPr>
        <p:spPr>
          <a:xfrm>
            <a:off x="612000" y="1105500"/>
            <a:ext cx="5484001" cy="648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ru-RU" sz="3200" b="1" dirty="0" smtClean="0">
                <a:solidFill>
                  <a:srgbClr val="7030A0"/>
                </a:solidFill>
                <a:latin typeface="Times New Roman" panose="02020603050405020304" pitchFamily="18" charset="0"/>
                <a:cs typeface="Times New Roman" panose="02020603050405020304" pitchFamily="18" charset="0"/>
              </a:rPr>
              <a:t>Традиционные (не гибкие)</a:t>
            </a:r>
            <a:endParaRPr lang="ru-RU" sz="3200" b="1" dirty="0">
              <a:solidFill>
                <a:srgbClr val="7030A0"/>
              </a:solidFill>
              <a:latin typeface="Times New Roman" panose="02020603050405020304" pitchFamily="18" charset="0"/>
              <a:cs typeface="Times New Roman" panose="02020603050405020304" pitchFamily="18" charset="0"/>
            </a:endParaRPr>
          </a:p>
        </p:txBody>
      </p:sp>
      <p:sp>
        <p:nvSpPr>
          <p:cNvPr id="14" name="Текст 11"/>
          <p:cNvSpPr txBox="1">
            <a:spLocks/>
          </p:cNvSpPr>
          <p:nvPr/>
        </p:nvSpPr>
        <p:spPr>
          <a:xfrm>
            <a:off x="6096000" y="1105500"/>
            <a:ext cx="5484001" cy="648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ru-RU" sz="3200" b="1" dirty="0" smtClean="0">
                <a:solidFill>
                  <a:srgbClr val="7030A0"/>
                </a:solidFill>
                <a:latin typeface="Times New Roman" panose="02020603050405020304" pitchFamily="18" charset="0"/>
                <a:cs typeface="Times New Roman" panose="02020603050405020304" pitchFamily="18" charset="0"/>
              </a:rPr>
              <a:t>Гибкие</a:t>
            </a:r>
            <a:endParaRPr lang="ru-RU" sz="3200" b="1" dirty="0">
              <a:solidFill>
                <a:srgbClr val="7030A0"/>
              </a:solidFill>
              <a:latin typeface="Times New Roman" panose="02020603050405020304" pitchFamily="18" charset="0"/>
              <a:cs typeface="Times New Roman" panose="02020603050405020304" pitchFamily="18" charset="0"/>
            </a:endParaRPr>
          </a:p>
        </p:txBody>
      </p:sp>
      <p:sp>
        <p:nvSpPr>
          <p:cNvPr id="15" name="Прямоугольник 14"/>
          <p:cNvSpPr>
            <a:spLocks/>
          </p:cNvSpPr>
          <p:nvPr/>
        </p:nvSpPr>
        <p:spPr>
          <a:xfrm rot="10800000">
            <a:off x="6069002" y="1897500"/>
            <a:ext cx="54000" cy="414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6522224" y="2247900"/>
            <a:ext cx="5057776" cy="39981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dirty="0" smtClean="0">
                <a:latin typeface="Times New Roman" panose="02020603050405020304" pitchFamily="18" charset="0"/>
                <a:cs typeface="Times New Roman" panose="02020603050405020304" pitchFamily="18" charset="0"/>
              </a:rPr>
              <a:t>Гибкость достигается за счет разбиения тех же шагов на итерации.</a:t>
            </a:r>
            <a:endParaRPr lang="ru-RU" sz="2400" dirty="0">
              <a:latin typeface="Times New Roman" panose="02020603050405020304" pitchFamily="18" charset="0"/>
              <a:cs typeface="Times New Roman" panose="02020603050405020304" pitchFamily="18" charset="0"/>
            </a:endParaRPr>
          </a:p>
        </p:txBody>
      </p:sp>
      <p:pic>
        <p:nvPicPr>
          <p:cNvPr id="1028" name="Picture 4" descr="Pictur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6441" y="3052175"/>
            <a:ext cx="5110120" cy="319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42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saturation sat="45000"/>
                    </a14:imgEffect>
                  </a14:imgLayer>
                </a14:imgProps>
              </a:ext>
            </a:extLst>
          </a:blip>
          <a:stretch>
            <a:fillRect/>
          </a:stretch>
        </p:blipFill>
        <p:spPr>
          <a:xfrm>
            <a:off x="0" y="5819"/>
            <a:ext cx="12192000" cy="6852181"/>
          </a:xfrm>
          <a:prstGeom prst="rect">
            <a:avLst/>
          </a:prstGeom>
        </p:spPr>
      </p:pic>
      <p:sp>
        <p:nvSpPr>
          <p:cNvPr id="6" name="Прямоугольник 5"/>
          <p:cNvSpPr/>
          <p:nvPr/>
        </p:nvSpPr>
        <p:spPr>
          <a:xfrm>
            <a:off x="-3" y="0"/>
            <a:ext cx="12191999" cy="6866593"/>
          </a:xfrm>
          <a:prstGeom prst="rect">
            <a:avLst/>
          </a:prstGeom>
          <a:solidFill>
            <a:srgbClr val="7030A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Прямоугольник 6"/>
          <p:cNvSpPr/>
          <p:nvPr/>
        </p:nvSpPr>
        <p:spPr>
          <a:xfrm>
            <a:off x="1" y="3349409"/>
            <a:ext cx="12191999" cy="96921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 name="Заголовок 1"/>
          <p:cNvSpPr>
            <a:spLocks noGrp="1"/>
          </p:cNvSpPr>
          <p:nvPr>
            <p:ph type="title"/>
          </p:nvPr>
        </p:nvSpPr>
        <p:spPr>
          <a:xfrm>
            <a:off x="4" y="2973489"/>
            <a:ext cx="12191996" cy="1345132"/>
          </a:xfrm>
        </p:spPr>
        <p:txBody>
          <a:bodyPr>
            <a:normAutofit/>
          </a:bodyPr>
          <a:lstStyle/>
          <a:p>
            <a:pPr algn="ctr"/>
            <a:r>
              <a:rPr lang="ru-RU" sz="66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Традиционные методологии</a:t>
            </a:r>
            <a:endParaRPr lang="ru-RU"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663295"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Каскадная модель (</a:t>
            </a:r>
            <a:r>
              <a:rPr lang="en-US" b="1" dirty="0" smtClean="0">
                <a:latin typeface="Times New Roman" panose="02020603050405020304" pitchFamily="18" charset="0"/>
                <a:cs typeface="Times New Roman" panose="02020603050405020304" pitchFamily="18" charset="0"/>
              </a:rPr>
              <a:t>waterfall)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6882985" y="827868"/>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4" y="28513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a:spLocks/>
          </p:cNvSpPr>
          <p:nvPr/>
        </p:nvSpPr>
        <p:spPr>
          <a:xfrm rot="16200000">
            <a:off x="707655" y="43193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Последовательное выполнение задач и этапов.</a:t>
            </a:r>
            <a:endParaRPr lang="ru-RU" sz="24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3"/>
          <a:stretch>
            <a:fillRect/>
          </a:stretch>
        </p:blipFill>
        <p:spPr>
          <a:xfrm>
            <a:off x="6482168" y="1721581"/>
            <a:ext cx="4909415" cy="3947058"/>
          </a:xfrm>
          <a:prstGeom prst="rect">
            <a:avLst/>
          </a:prstGeom>
          <a:ln>
            <a:noFill/>
          </a:ln>
          <a:effectLst>
            <a:outerShdw blurRad="292100" dist="139700" dir="2700000" algn="tl" rotWithShape="0">
              <a:srgbClr val="333333">
                <a:alpha val="65000"/>
              </a:srgbClr>
            </a:outerShdw>
          </a:effectLst>
        </p:spPr>
      </p:pic>
      <p:sp>
        <p:nvSpPr>
          <p:cNvPr id="18" name="Текст 11"/>
          <p:cNvSpPr txBox="1">
            <a:spLocks/>
          </p:cNvSpPr>
          <p:nvPr/>
        </p:nvSpPr>
        <p:spPr>
          <a:xfrm>
            <a:off x="1256682" y="2323246"/>
            <a:ext cx="4430850" cy="11019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a:latin typeface="Times New Roman" panose="02020603050405020304" pitchFamily="18" charset="0"/>
                <a:cs typeface="Times New Roman" panose="02020603050405020304" pitchFamily="18" charset="0"/>
              </a:rPr>
              <a:t>К</a:t>
            </a:r>
            <a:r>
              <a:rPr lang="ru-RU" sz="2400" dirty="0" smtClean="0">
                <a:latin typeface="Times New Roman" panose="02020603050405020304" pitchFamily="18" charset="0"/>
                <a:cs typeface="Times New Roman" panose="02020603050405020304" pitchFamily="18" charset="0"/>
              </a:rPr>
              <a:t>аждый </a:t>
            </a:r>
            <a:r>
              <a:rPr lang="ru-RU" sz="2400" dirty="0">
                <a:latin typeface="Times New Roman" panose="02020603050405020304" pitchFamily="18" charset="0"/>
                <a:cs typeface="Times New Roman" panose="02020603050405020304" pitchFamily="18" charset="0"/>
              </a:rPr>
              <a:t>этап начинается только </a:t>
            </a:r>
            <a:r>
              <a:rPr lang="ru-RU" sz="2400" dirty="0" smtClean="0">
                <a:latin typeface="Times New Roman" panose="02020603050405020304" pitchFamily="18" charset="0"/>
                <a:cs typeface="Times New Roman" panose="02020603050405020304" pitchFamily="18" charset="0"/>
              </a:rPr>
              <a:t>тогда, когда </a:t>
            </a:r>
            <a:r>
              <a:rPr lang="ru-RU" sz="2400" dirty="0">
                <a:latin typeface="Times New Roman" panose="02020603050405020304" pitchFamily="18" charset="0"/>
                <a:cs typeface="Times New Roman" panose="02020603050405020304" pitchFamily="18" charset="0"/>
              </a:rPr>
              <a:t>закончится </a:t>
            </a:r>
            <a:r>
              <a:rPr lang="ru-RU" sz="2400" dirty="0" smtClean="0">
                <a:latin typeface="Times New Roman" panose="02020603050405020304" pitchFamily="18" charset="0"/>
                <a:cs typeface="Times New Roman" panose="02020603050405020304" pitchFamily="18" charset="0"/>
              </a:rPr>
              <a:t>предыдущий.</a:t>
            </a:r>
            <a:endParaRPr lang="ru-RU" sz="3200" dirty="0">
              <a:latin typeface="Times New Roman" panose="02020603050405020304" pitchFamily="18" charset="0"/>
              <a:cs typeface="Times New Roman" panose="02020603050405020304" pitchFamily="18" charset="0"/>
            </a:endParaRPr>
          </a:p>
        </p:txBody>
      </p:sp>
      <p:sp>
        <p:nvSpPr>
          <p:cNvPr id="19" name="Текст 11"/>
          <p:cNvSpPr txBox="1">
            <a:spLocks/>
          </p:cNvSpPr>
          <p:nvPr/>
        </p:nvSpPr>
        <p:spPr>
          <a:xfrm>
            <a:off x="1256682" y="3497310"/>
            <a:ext cx="4430850" cy="16898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Как правило, определены четкие сроки, определена стоимость, определены требования и способы их выполнения.</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707655" y="5650176"/>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5259249"/>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Сделать шаг назад возможности нет.</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079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7089606" cy="670312"/>
          </a:xfrm>
        </p:spPr>
        <p:txBody>
          <a:bodyPr>
            <a:normAutofit/>
          </a:bodyPr>
          <a:lstStyle/>
          <a:p>
            <a:pPr algn="ctr"/>
            <a:r>
              <a:rPr lang="ru-RU" b="1" dirty="0" err="1" smtClean="0">
                <a:latin typeface="Times New Roman" panose="02020603050405020304" pitchFamily="18" charset="0"/>
                <a:cs typeface="Times New Roman" panose="02020603050405020304" pitchFamily="18" charset="0"/>
              </a:rPr>
              <a:t>Прототипирование</a:t>
            </a:r>
            <a:r>
              <a:rPr lang="ru-RU"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Prototype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01605" y="1232992"/>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6" y="26818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a:spLocks/>
          </p:cNvSpPr>
          <p:nvPr/>
        </p:nvSpPr>
        <p:spPr>
          <a:xfrm rot="16200000">
            <a:off x="707655" y="351799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Речь не о готовом продукте, а о создании его прототипа.</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6"/>
            <a:ext cx="4430850" cy="762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Требования собираются на основной функционал.</a:t>
            </a:r>
            <a:endParaRPr lang="ru-RU" sz="3200" dirty="0">
              <a:latin typeface="Times New Roman" panose="02020603050405020304" pitchFamily="18" charset="0"/>
              <a:cs typeface="Times New Roman" panose="02020603050405020304" pitchFamily="18" charset="0"/>
            </a:endParaRPr>
          </a:p>
        </p:txBody>
      </p:sp>
      <p:sp>
        <p:nvSpPr>
          <p:cNvPr id="19" name="Текст 11"/>
          <p:cNvSpPr txBox="1">
            <a:spLocks/>
          </p:cNvSpPr>
          <p:nvPr/>
        </p:nvSpPr>
        <p:spPr>
          <a:xfrm>
            <a:off x="1256682" y="3158186"/>
            <a:ext cx="4430850" cy="7756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Быстрое проектирование. Быстрая разработка прототипа.</a:t>
            </a:r>
          </a:p>
        </p:txBody>
      </p:sp>
      <p:sp>
        <p:nvSpPr>
          <p:cNvPr id="20" name="Прямоугольник 19"/>
          <p:cNvSpPr>
            <a:spLocks/>
          </p:cNvSpPr>
          <p:nvPr/>
        </p:nvSpPr>
        <p:spPr>
          <a:xfrm rot="16200000">
            <a:off x="707655" y="455527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4005912"/>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a:latin typeface="Times New Roman" panose="02020603050405020304" pitchFamily="18" charset="0"/>
                <a:cs typeface="Times New Roman" panose="02020603050405020304" pitchFamily="18" charset="0"/>
              </a:rPr>
              <a:t>Усовершенствование до тех пор, пока не получится готовый продукт.</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707656" y="558754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56682" y="5231602"/>
            <a:ext cx="4430850" cy="7596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для решения конкретных задач.</a:t>
            </a:r>
            <a:endParaRPr lang="ru-RU" sz="32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6477555" y="1711322"/>
            <a:ext cx="4942920" cy="4445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1837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708960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Мульти-водопад (</a:t>
            </a:r>
            <a:r>
              <a:rPr lang="en-US" b="1" dirty="0" smtClean="0">
                <a:latin typeface="Times New Roman" panose="02020603050405020304" pitchFamily="18" charset="0"/>
                <a:cs typeface="Times New Roman" panose="02020603050405020304" pitchFamily="18" charset="0"/>
              </a:rPr>
              <a:t>Incremental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663314"/>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6" y="301433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Модель разработки по частям.</a:t>
            </a:r>
          </a:p>
          <a:p>
            <a:pPr algn="just"/>
            <a:r>
              <a:rPr lang="ru-RU" sz="2400" dirty="0" smtClean="0">
                <a:latin typeface="Times New Roman" panose="02020603050405020304" pitchFamily="18" charset="0"/>
                <a:cs typeface="Times New Roman" panose="02020603050405020304" pitchFamily="18" charset="0"/>
              </a:rPr>
              <a:t>Когда «водопад» и его много.</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5"/>
            <a:ext cx="4430850" cy="1994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На каждой итерации добавляется новый функционал. И требования пишутся конкретно для него. Далее работа по требованиям как по «водопаду».</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707655" y="5013546"/>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4464180"/>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использовать, если в продукте есть несколько больших </a:t>
            </a:r>
            <a:r>
              <a:rPr lang="ru-RU" sz="2400" dirty="0" err="1" smtClean="0">
                <a:latin typeface="Times New Roman" panose="02020603050405020304" pitchFamily="18" charset="0"/>
                <a:cs typeface="Times New Roman" panose="02020603050405020304" pitchFamily="18" charset="0"/>
              </a:rPr>
              <a:t>функциональностей</a:t>
            </a:r>
            <a:r>
              <a:rPr lang="ru-RU" sz="24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707656" y="60458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56682" y="5689870"/>
            <a:ext cx="4430850" cy="7596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для решения конкретных задач.</a:t>
            </a:r>
            <a:endParaRPr lang="ru-RU" sz="32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rotWithShape="1">
          <a:blip r:embed="rId3"/>
          <a:srcRect l="1683" t="2778" r="1252" b="2266"/>
          <a:stretch/>
        </p:blipFill>
        <p:spPr>
          <a:xfrm>
            <a:off x="5962650" y="2333841"/>
            <a:ext cx="6143626" cy="2658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658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6284101"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Итеративная (</a:t>
            </a:r>
            <a:r>
              <a:rPr lang="en-US" b="1" dirty="0" smtClean="0">
                <a:latin typeface="Times New Roman" panose="02020603050405020304" pitchFamily="18" charset="0"/>
                <a:cs typeface="Times New Roman" panose="02020603050405020304" pitchFamily="18" charset="0"/>
              </a:rPr>
              <a:t>Iterative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624650" y="1299465"/>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2" y="199315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302067"/>
            <a:ext cx="4430850" cy="1994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Разрабатываемая часть функционала становится базой для дальнейшей разработки и проработки требований.</a:t>
            </a:r>
          </a:p>
          <a:p>
            <a:pPr algn="just"/>
            <a:r>
              <a:rPr lang="ru-RU" sz="2400" dirty="0" smtClean="0">
                <a:latin typeface="Times New Roman" panose="02020603050405020304" pitchFamily="18" charset="0"/>
                <a:cs typeface="Times New Roman" panose="02020603050405020304" pitchFamily="18" charset="0"/>
              </a:rPr>
              <a:t>Процесс повторяется.</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3" y="36880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39" y="3315860"/>
            <a:ext cx="4430850" cy="79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Версия может быть с багами, но главное, чтобы она работала.</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3013" y="47349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4183512"/>
            <a:ext cx="4430850" cy="11512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Требования полные, но не точные. Каждый раз обновляются.</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3"/>
          <a:stretch>
            <a:fillRect/>
          </a:stretch>
        </p:blipFill>
        <p:spPr>
          <a:xfrm>
            <a:off x="6070911" y="1762292"/>
            <a:ext cx="5410935" cy="4162258"/>
          </a:xfrm>
          <a:prstGeom prst="rect">
            <a:avLst/>
          </a:prstGeom>
          <a:ln>
            <a:noFill/>
          </a:ln>
          <a:effectLst>
            <a:outerShdw blurRad="292100" dist="139700" dir="2700000" algn="tl" rotWithShape="0">
              <a:srgbClr val="333333">
                <a:alpha val="65000"/>
              </a:srgbClr>
            </a:outerShdw>
          </a:effectLst>
        </p:spPr>
      </p:pic>
      <p:sp>
        <p:nvSpPr>
          <p:cNvPr id="19" name="Прямоугольник 18"/>
          <p:cNvSpPr>
            <a:spLocks/>
          </p:cNvSpPr>
          <p:nvPr/>
        </p:nvSpPr>
        <p:spPr>
          <a:xfrm rot="16200000">
            <a:off x="683012" y="57304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232038" y="5358196"/>
            <a:ext cx="4430850" cy="79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Четкое представление конечного результата.</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003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1036</Words>
  <Application>Microsoft Office PowerPoint</Application>
  <PresentationFormat>Широкоэкранный</PresentationFormat>
  <Paragraphs>152</Paragraphs>
  <Slides>23</Slides>
  <Notes>16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23</vt:i4>
      </vt:variant>
    </vt:vector>
  </HeadingPairs>
  <TitlesOfParts>
    <vt:vector size="28" baseType="lpstr">
      <vt:lpstr>Arial</vt:lpstr>
      <vt:lpstr>Calibri</vt:lpstr>
      <vt:lpstr>Calibri Light</vt:lpstr>
      <vt:lpstr>Times New Roman</vt:lpstr>
      <vt:lpstr>Тема Office</vt:lpstr>
      <vt:lpstr>Методологии Scrum</vt:lpstr>
      <vt:lpstr>Презентация PowerPoint</vt:lpstr>
      <vt:lpstr>Презентация PowerPoint</vt:lpstr>
      <vt:lpstr>Презентация PowerPoint</vt:lpstr>
      <vt:lpstr>Традиционные методологии</vt:lpstr>
      <vt:lpstr>Каскадная модель (waterfall)</vt:lpstr>
      <vt:lpstr>Прототипирование (Prototype Model)</vt:lpstr>
      <vt:lpstr>Мульти-водопад (Incremental Model)</vt:lpstr>
      <vt:lpstr>Итеративная (Iterative Model)</vt:lpstr>
      <vt:lpstr>Спиральная (Spiral Model)</vt:lpstr>
      <vt:lpstr>Быстрая разработка приложений (RAD Model)</vt:lpstr>
      <vt:lpstr>Разработка через тестирование (V-Model)</vt:lpstr>
      <vt:lpstr>Выводы</vt:lpstr>
      <vt:lpstr>Гибкие методологии</vt:lpstr>
      <vt:lpstr>Agile</vt:lpstr>
      <vt:lpstr>Презентация PowerPoint</vt:lpstr>
      <vt:lpstr>Основные манифесты (ценности)</vt:lpstr>
      <vt:lpstr>+ и – </vt:lpstr>
      <vt:lpstr>Презентация PowerPoint</vt:lpstr>
      <vt:lpstr>Scrum</vt:lpstr>
      <vt:lpstr>Scrum</vt:lpstr>
      <vt:lpstr>Kanban</vt:lpstr>
      <vt:lpstr>Выводы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Управление проектом Методологии Scrum</dc:title>
  <dc:creator>user</dc:creator>
  <cp:lastModifiedBy>user</cp:lastModifiedBy>
  <cp:revision>34</cp:revision>
  <dcterms:created xsi:type="dcterms:W3CDTF">2024-11-08T20:02:35Z</dcterms:created>
  <dcterms:modified xsi:type="dcterms:W3CDTF">2024-11-17T22:08:40Z</dcterms:modified>
</cp:coreProperties>
</file>